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IBM Plex Sans"/>
      <p:regular r:id="rId31"/>
      <p:bold r:id="rId32"/>
      <p:italic r:id="rId33"/>
      <p:boldItalic r:id="rId34"/>
    </p:embeddedFont>
    <p:embeddedFont>
      <p:font typeface="Roboto"/>
      <p:regular r:id="rId35"/>
      <p:bold r:id="rId36"/>
      <p:italic r:id="rId37"/>
      <p:boldItalic r:id="rId38"/>
    </p:embeddedFont>
    <p:embeddedFont>
      <p:font typeface="Roboto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slide" Target="slides/slide14.xml"/><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BMPlexSans-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IBMPlexSans-italic.fntdata"/><Relationship Id="rId10" Type="http://schemas.openxmlformats.org/officeDocument/2006/relationships/slide" Target="slides/slide4.xml"/><Relationship Id="rId32" Type="http://schemas.openxmlformats.org/officeDocument/2006/relationships/font" Target="fonts/IBMPlexSans-bold.fntdata"/><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IBMPlexSans-boldItalic.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RobotoLight-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64edc5a33_0_1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64edc5a33_0_1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64edc5a33_0_1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64edc5a33_0_1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164edc5a33_0_1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164edc5a33_0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64edc5a33_0_1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64edc5a33_0_1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64edc5a33_0_1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64edc5a33_0_1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64edc5a33_0_1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164edc5a33_0_1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64edc5a33_0_1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64edc5a33_0_1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64edc5a33_0_1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64edc5a33_0_1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64edc5a33_0_1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164edc5a33_0_1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164edc5a33_0_1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164edc5a33_0_1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164edc5a33_0_1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164edc5a33_0_1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64edc5a33_0_1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64edc5a33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164edc5a33_0_1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164edc5a33_0_1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164edc5a33_0_1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164edc5a33_0_1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1164edc5a33_0_19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1164edc5a33_0_19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164edc5a33_0_19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164edc5a33_0_19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164edc5a33_0_2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1164edc5a33_0_2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164edc5a33_0_1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164edc5a33_0_1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64edc5a33_0_1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64edc5a33_0_1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64edc5a33_0_1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64edc5a33_0_1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64edc5a33_0_1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64edc5a33_0_1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64edc5a33_0_1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64edc5a33_0_1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64edc5a33_0_1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64edc5a33_0_1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64edc5a33_0_1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64edc5a33_0_1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4"/>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22624"/>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4" name="Google Shape;64;p15"/>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cxnSp>
        <p:nvCxnSpPr>
          <p:cNvPr id="65" name="Google Shape;65;p15"/>
          <p:cNvCxnSpPr/>
          <p:nvPr/>
        </p:nvCxnSpPr>
        <p:spPr>
          <a:xfrm>
            <a:off x="599963" y="166650"/>
            <a:ext cx="0" cy="4810200"/>
          </a:xfrm>
          <a:prstGeom prst="straightConnector1">
            <a:avLst/>
          </a:prstGeom>
          <a:noFill/>
          <a:ln cap="flat" cmpd="sng" w="9525">
            <a:solidFill>
              <a:schemeClr val="lt1"/>
            </a:solidFill>
            <a:prstDash val="solid"/>
            <a:round/>
            <a:headEnd len="med" w="med" type="none"/>
            <a:tailEnd len="med" w="med" type="none"/>
          </a:ln>
        </p:spPr>
      </p:cxnSp>
      <p:sp>
        <p:nvSpPr>
          <p:cNvPr id="66" name="Google Shape;66;p15"/>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lgn="ctr">
              <a:buNone/>
              <a:defRPr sz="800">
                <a:solidFill>
                  <a:schemeClr val="lt1"/>
                </a:solidFill>
                <a:latin typeface="IBM Plex Sans"/>
                <a:ea typeface="IBM Plex Sans"/>
                <a:cs typeface="IBM Plex Sans"/>
                <a:sym typeface="IBM Plex Sans"/>
              </a:defRPr>
            </a:lvl1pPr>
            <a:lvl2pPr lvl="1" rtl="0" algn="ctr">
              <a:buNone/>
              <a:defRPr sz="800">
                <a:solidFill>
                  <a:schemeClr val="lt1"/>
                </a:solidFill>
                <a:latin typeface="IBM Plex Sans"/>
                <a:ea typeface="IBM Plex Sans"/>
                <a:cs typeface="IBM Plex Sans"/>
                <a:sym typeface="IBM Plex Sans"/>
              </a:defRPr>
            </a:lvl2pPr>
            <a:lvl3pPr lvl="2" rtl="0" algn="ctr">
              <a:buNone/>
              <a:defRPr sz="800">
                <a:solidFill>
                  <a:schemeClr val="lt1"/>
                </a:solidFill>
                <a:latin typeface="IBM Plex Sans"/>
                <a:ea typeface="IBM Plex Sans"/>
                <a:cs typeface="IBM Plex Sans"/>
                <a:sym typeface="IBM Plex Sans"/>
              </a:defRPr>
            </a:lvl3pPr>
            <a:lvl4pPr lvl="3" rtl="0" algn="ctr">
              <a:buNone/>
              <a:defRPr sz="800">
                <a:solidFill>
                  <a:schemeClr val="lt1"/>
                </a:solidFill>
                <a:latin typeface="IBM Plex Sans"/>
                <a:ea typeface="IBM Plex Sans"/>
                <a:cs typeface="IBM Plex Sans"/>
                <a:sym typeface="IBM Plex Sans"/>
              </a:defRPr>
            </a:lvl4pPr>
            <a:lvl5pPr lvl="4" rtl="0" algn="ctr">
              <a:buNone/>
              <a:defRPr sz="800">
                <a:solidFill>
                  <a:schemeClr val="lt1"/>
                </a:solidFill>
                <a:latin typeface="IBM Plex Sans"/>
                <a:ea typeface="IBM Plex Sans"/>
                <a:cs typeface="IBM Plex Sans"/>
                <a:sym typeface="IBM Plex Sans"/>
              </a:defRPr>
            </a:lvl5pPr>
            <a:lvl6pPr lvl="5" rtl="0" algn="ctr">
              <a:buNone/>
              <a:defRPr sz="800">
                <a:solidFill>
                  <a:schemeClr val="lt1"/>
                </a:solidFill>
                <a:latin typeface="IBM Plex Sans"/>
                <a:ea typeface="IBM Plex Sans"/>
                <a:cs typeface="IBM Plex Sans"/>
                <a:sym typeface="IBM Plex Sans"/>
              </a:defRPr>
            </a:lvl6pPr>
            <a:lvl7pPr lvl="6" rtl="0" algn="ctr">
              <a:buNone/>
              <a:defRPr sz="800">
                <a:solidFill>
                  <a:schemeClr val="lt1"/>
                </a:solidFill>
                <a:latin typeface="IBM Plex Sans"/>
                <a:ea typeface="IBM Plex Sans"/>
                <a:cs typeface="IBM Plex Sans"/>
                <a:sym typeface="IBM Plex Sans"/>
              </a:defRPr>
            </a:lvl7pPr>
            <a:lvl8pPr lvl="7" rtl="0" algn="ctr">
              <a:buNone/>
              <a:defRPr sz="800">
                <a:solidFill>
                  <a:schemeClr val="lt1"/>
                </a:solidFill>
                <a:latin typeface="IBM Plex Sans"/>
                <a:ea typeface="IBM Plex Sans"/>
                <a:cs typeface="IBM Plex Sans"/>
                <a:sym typeface="IBM Plex Sans"/>
              </a:defRPr>
            </a:lvl8pPr>
            <a:lvl9pPr lvl="8" rtl="0" algn="ctr">
              <a:buNone/>
              <a:defRPr sz="800">
                <a:solidFill>
                  <a:schemeClr val="lt1"/>
                </a:solidFill>
                <a:latin typeface="IBM Plex Sans"/>
                <a:ea typeface="IBM Plex Sans"/>
                <a:cs typeface="IBM Plex Sans"/>
                <a:sym typeface="IBM Plex Sans"/>
              </a:defRPr>
            </a:lvl9pPr>
          </a:lstStyle>
          <a:p>
            <a:pPr indent="0" lvl="0" marL="0" rtl="0" algn="ctr">
              <a:spcBef>
                <a:spcPts val="0"/>
              </a:spcBef>
              <a:spcAft>
                <a:spcPts val="0"/>
              </a:spcAft>
              <a:buNone/>
            </a:pPr>
            <a:fld id="{00000000-1234-1234-1234-123412341234}" type="slidenum">
              <a:rPr lang="en"/>
              <a:t>‹#›</a:t>
            </a:fld>
            <a:endParaRPr/>
          </a:p>
        </p:txBody>
      </p:sp>
      <p:sp>
        <p:nvSpPr>
          <p:cNvPr id="67" name="Google Shape;67;p15"/>
          <p:cNvSpPr txBox="1"/>
          <p:nvPr/>
        </p:nvSpPr>
        <p:spPr>
          <a:xfrm>
            <a:off x="5803925" y="2749475"/>
            <a:ext cx="2490000" cy="12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a:ea typeface="Roboto"/>
              <a:cs typeface="Roboto"/>
              <a:sym typeface="Roboto"/>
            </a:endParaRPr>
          </a:p>
        </p:txBody>
      </p:sp>
      <p:sp>
        <p:nvSpPr>
          <p:cNvPr id="68" name="Google Shape;68;p15"/>
          <p:cNvSpPr txBox="1"/>
          <p:nvPr>
            <p:ph idx="1" type="body"/>
          </p:nvPr>
        </p:nvSpPr>
        <p:spPr>
          <a:xfrm>
            <a:off x="5764750" y="2749475"/>
            <a:ext cx="2598600" cy="1368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lt1"/>
              </a:buClr>
              <a:buSzPts val="11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pic>
        <p:nvPicPr>
          <p:cNvPr id="69" name="Google Shape;69;p15"/>
          <p:cNvPicPr preferRelativeResize="0"/>
          <p:nvPr/>
        </p:nvPicPr>
        <p:blipFill rotWithShape="1">
          <a:blip r:embed="rId2">
            <a:alphaModFix/>
          </a:blip>
          <a:srcRect b="0" l="0" r="0" t="0"/>
          <a:stretch/>
        </p:blipFill>
        <p:spPr>
          <a:xfrm>
            <a:off x="161875" y="166650"/>
            <a:ext cx="278374" cy="278374"/>
          </a:xfrm>
          <a:prstGeom prst="rect">
            <a:avLst/>
          </a:prstGeom>
          <a:noFill/>
          <a:ln>
            <a:noFill/>
          </a:ln>
        </p:spPr>
      </p:pic>
      <p:sp>
        <p:nvSpPr>
          <p:cNvPr id="70" name="Google Shape;70;p15"/>
          <p:cNvSpPr txBox="1"/>
          <p:nvPr/>
        </p:nvSpPr>
        <p:spPr>
          <a:xfrm rot="5400000">
            <a:off x="-470550" y="137642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Roboto"/>
                <a:ea typeface="Roboto"/>
                <a:cs typeface="Roboto"/>
                <a:sym typeface="Roboto"/>
              </a:rPr>
              <a:t>SiMa.AI Brand Guidelines</a:t>
            </a:r>
            <a:endParaRPr sz="800">
              <a:solidFill>
                <a:schemeClr val="lt1"/>
              </a:solidFill>
              <a:latin typeface="Roboto"/>
              <a:ea typeface="Roboto"/>
              <a:cs typeface="Roboto"/>
              <a:sym typeface="Roboto"/>
            </a:endParaRPr>
          </a:p>
          <a:p>
            <a:pPr indent="0" lvl="0" marL="0" rtl="0" algn="l">
              <a:spcBef>
                <a:spcPts val="0"/>
              </a:spcBef>
              <a:spcAft>
                <a:spcPts val="0"/>
              </a:spcAft>
              <a:buNone/>
            </a:pPr>
            <a:r>
              <a:rPr lang="en" sz="800">
                <a:solidFill>
                  <a:schemeClr val="lt1"/>
                </a:solidFill>
                <a:latin typeface="Roboto"/>
                <a:ea typeface="Roboto"/>
                <a:cs typeface="Roboto"/>
                <a:sym typeface="Roboto"/>
              </a:rPr>
              <a:t>V1</a:t>
            </a:r>
            <a:endParaRPr sz="800">
              <a:solidFill>
                <a:schemeClr val="lt1"/>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A4CC2D"/>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10F0E"/>
              </a:buClr>
              <a:buSzPts val="3600"/>
              <a:buNone/>
              <a:defRPr sz="3600">
                <a:solidFill>
                  <a:srgbClr val="010F0E"/>
                </a:solidFill>
              </a:defRPr>
            </a:lvl1pPr>
            <a:lvl2pPr lvl="1" rtl="0">
              <a:spcBef>
                <a:spcPts val="0"/>
              </a:spcBef>
              <a:spcAft>
                <a:spcPts val="0"/>
              </a:spcAft>
              <a:buClr>
                <a:srgbClr val="010F0E"/>
              </a:buClr>
              <a:buSzPts val="3600"/>
              <a:buNone/>
              <a:defRPr sz="3600">
                <a:solidFill>
                  <a:srgbClr val="010F0E"/>
                </a:solidFill>
              </a:defRPr>
            </a:lvl2pPr>
            <a:lvl3pPr lvl="2" rtl="0">
              <a:spcBef>
                <a:spcPts val="0"/>
              </a:spcBef>
              <a:spcAft>
                <a:spcPts val="0"/>
              </a:spcAft>
              <a:buClr>
                <a:srgbClr val="010F0E"/>
              </a:buClr>
              <a:buSzPts val="3600"/>
              <a:buNone/>
              <a:defRPr sz="3600">
                <a:solidFill>
                  <a:srgbClr val="010F0E"/>
                </a:solidFill>
              </a:defRPr>
            </a:lvl3pPr>
            <a:lvl4pPr lvl="3" rtl="0">
              <a:spcBef>
                <a:spcPts val="0"/>
              </a:spcBef>
              <a:spcAft>
                <a:spcPts val="0"/>
              </a:spcAft>
              <a:buClr>
                <a:srgbClr val="010F0E"/>
              </a:buClr>
              <a:buSzPts val="3600"/>
              <a:buNone/>
              <a:defRPr sz="3600">
                <a:solidFill>
                  <a:srgbClr val="010F0E"/>
                </a:solidFill>
              </a:defRPr>
            </a:lvl4pPr>
            <a:lvl5pPr lvl="4" rtl="0">
              <a:spcBef>
                <a:spcPts val="0"/>
              </a:spcBef>
              <a:spcAft>
                <a:spcPts val="0"/>
              </a:spcAft>
              <a:buClr>
                <a:srgbClr val="010F0E"/>
              </a:buClr>
              <a:buSzPts val="3600"/>
              <a:buNone/>
              <a:defRPr sz="3600">
                <a:solidFill>
                  <a:srgbClr val="010F0E"/>
                </a:solidFill>
              </a:defRPr>
            </a:lvl5pPr>
            <a:lvl6pPr lvl="5" rtl="0">
              <a:spcBef>
                <a:spcPts val="0"/>
              </a:spcBef>
              <a:spcAft>
                <a:spcPts val="0"/>
              </a:spcAft>
              <a:buClr>
                <a:srgbClr val="010F0E"/>
              </a:buClr>
              <a:buSzPts val="3600"/>
              <a:buNone/>
              <a:defRPr sz="3600">
                <a:solidFill>
                  <a:srgbClr val="010F0E"/>
                </a:solidFill>
              </a:defRPr>
            </a:lvl6pPr>
            <a:lvl7pPr lvl="6" rtl="0">
              <a:spcBef>
                <a:spcPts val="0"/>
              </a:spcBef>
              <a:spcAft>
                <a:spcPts val="0"/>
              </a:spcAft>
              <a:buClr>
                <a:srgbClr val="010F0E"/>
              </a:buClr>
              <a:buSzPts val="3600"/>
              <a:buNone/>
              <a:defRPr sz="3600">
                <a:solidFill>
                  <a:srgbClr val="010F0E"/>
                </a:solidFill>
              </a:defRPr>
            </a:lvl7pPr>
            <a:lvl8pPr lvl="7" rtl="0">
              <a:spcBef>
                <a:spcPts val="0"/>
              </a:spcBef>
              <a:spcAft>
                <a:spcPts val="0"/>
              </a:spcAft>
              <a:buClr>
                <a:srgbClr val="010F0E"/>
              </a:buClr>
              <a:buSzPts val="3600"/>
              <a:buNone/>
              <a:defRPr sz="3600">
                <a:solidFill>
                  <a:srgbClr val="010F0E"/>
                </a:solidFill>
              </a:defRPr>
            </a:lvl8pPr>
            <a:lvl9pPr lvl="8" rtl="0">
              <a:spcBef>
                <a:spcPts val="0"/>
              </a:spcBef>
              <a:spcAft>
                <a:spcPts val="0"/>
              </a:spcAft>
              <a:buClr>
                <a:srgbClr val="010F0E"/>
              </a:buClr>
              <a:buSzPts val="3600"/>
              <a:buNone/>
              <a:defRPr sz="3600">
                <a:solidFill>
                  <a:srgbClr val="010F0E"/>
                </a:solidFill>
              </a:defRPr>
            </a:lvl9pPr>
          </a:lstStyle>
          <a:p/>
        </p:txBody>
      </p:sp>
      <p:sp>
        <p:nvSpPr>
          <p:cNvPr id="73" name="Google Shape;73;p16"/>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cxnSp>
        <p:nvCxnSpPr>
          <p:cNvPr id="74" name="Google Shape;74;p16"/>
          <p:cNvCxnSpPr/>
          <p:nvPr/>
        </p:nvCxnSpPr>
        <p:spPr>
          <a:xfrm>
            <a:off x="599963" y="166650"/>
            <a:ext cx="0" cy="4810200"/>
          </a:xfrm>
          <a:prstGeom prst="straightConnector1">
            <a:avLst/>
          </a:prstGeom>
          <a:noFill/>
          <a:ln cap="flat" cmpd="sng" w="9525">
            <a:solidFill>
              <a:schemeClr val="dk1"/>
            </a:solidFill>
            <a:prstDash val="solid"/>
            <a:round/>
            <a:headEnd len="med" w="med" type="none"/>
            <a:tailEnd len="med" w="med" type="none"/>
          </a:ln>
        </p:spPr>
      </p:cxnSp>
      <p:sp>
        <p:nvSpPr>
          <p:cNvPr id="75" name="Google Shape;75;p16"/>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lgn="ctr">
              <a:buNone/>
              <a:defRPr sz="800">
                <a:solidFill>
                  <a:srgbClr val="010F0E"/>
                </a:solidFill>
                <a:latin typeface="IBM Plex Sans"/>
                <a:ea typeface="IBM Plex Sans"/>
                <a:cs typeface="IBM Plex Sans"/>
                <a:sym typeface="IBM Plex Sans"/>
              </a:defRPr>
            </a:lvl1pPr>
            <a:lvl2pPr lvl="1" rtl="0" algn="ctr">
              <a:buNone/>
              <a:defRPr sz="800">
                <a:solidFill>
                  <a:srgbClr val="010F0E"/>
                </a:solidFill>
                <a:latin typeface="IBM Plex Sans"/>
                <a:ea typeface="IBM Plex Sans"/>
                <a:cs typeface="IBM Plex Sans"/>
                <a:sym typeface="IBM Plex Sans"/>
              </a:defRPr>
            </a:lvl2pPr>
            <a:lvl3pPr lvl="2" rtl="0" algn="ctr">
              <a:buNone/>
              <a:defRPr sz="800">
                <a:solidFill>
                  <a:srgbClr val="010F0E"/>
                </a:solidFill>
                <a:latin typeface="IBM Plex Sans"/>
                <a:ea typeface="IBM Plex Sans"/>
                <a:cs typeface="IBM Plex Sans"/>
                <a:sym typeface="IBM Plex Sans"/>
              </a:defRPr>
            </a:lvl3pPr>
            <a:lvl4pPr lvl="3" rtl="0" algn="ctr">
              <a:buNone/>
              <a:defRPr sz="800">
                <a:solidFill>
                  <a:srgbClr val="010F0E"/>
                </a:solidFill>
                <a:latin typeface="IBM Plex Sans"/>
                <a:ea typeface="IBM Plex Sans"/>
                <a:cs typeface="IBM Plex Sans"/>
                <a:sym typeface="IBM Plex Sans"/>
              </a:defRPr>
            </a:lvl4pPr>
            <a:lvl5pPr lvl="4" rtl="0" algn="ctr">
              <a:buNone/>
              <a:defRPr sz="800">
                <a:solidFill>
                  <a:srgbClr val="010F0E"/>
                </a:solidFill>
                <a:latin typeface="IBM Plex Sans"/>
                <a:ea typeface="IBM Plex Sans"/>
                <a:cs typeface="IBM Plex Sans"/>
                <a:sym typeface="IBM Plex Sans"/>
              </a:defRPr>
            </a:lvl5pPr>
            <a:lvl6pPr lvl="5" rtl="0" algn="ctr">
              <a:buNone/>
              <a:defRPr sz="800">
                <a:solidFill>
                  <a:srgbClr val="010F0E"/>
                </a:solidFill>
                <a:latin typeface="IBM Plex Sans"/>
                <a:ea typeface="IBM Plex Sans"/>
                <a:cs typeface="IBM Plex Sans"/>
                <a:sym typeface="IBM Plex Sans"/>
              </a:defRPr>
            </a:lvl6pPr>
            <a:lvl7pPr lvl="6" rtl="0" algn="ctr">
              <a:buNone/>
              <a:defRPr sz="800">
                <a:solidFill>
                  <a:srgbClr val="010F0E"/>
                </a:solidFill>
                <a:latin typeface="IBM Plex Sans"/>
                <a:ea typeface="IBM Plex Sans"/>
                <a:cs typeface="IBM Plex Sans"/>
                <a:sym typeface="IBM Plex Sans"/>
              </a:defRPr>
            </a:lvl7pPr>
            <a:lvl8pPr lvl="7" rtl="0" algn="ctr">
              <a:buNone/>
              <a:defRPr sz="800">
                <a:solidFill>
                  <a:srgbClr val="010F0E"/>
                </a:solidFill>
                <a:latin typeface="IBM Plex Sans"/>
                <a:ea typeface="IBM Plex Sans"/>
                <a:cs typeface="IBM Plex Sans"/>
                <a:sym typeface="IBM Plex Sans"/>
              </a:defRPr>
            </a:lvl8pPr>
            <a:lvl9pPr lvl="8" rtl="0" algn="ctr">
              <a:buNone/>
              <a:defRPr sz="800">
                <a:solidFill>
                  <a:srgbClr val="010F0E"/>
                </a:solidFill>
                <a:latin typeface="IBM Plex Sans"/>
                <a:ea typeface="IBM Plex Sans"/>
                <a:cs typeface="IBM Plex Sans"/>
                <a:sym typeface="IBM Plex Sans"/>
              </a:defRPr>
            </a:lvl9pPr>
          </a:lstStyle>
          <a:p>
            <a:pPr indent="0" lvl="0" marL="0" rtl="0" algn="ctr">
              <a:spcBef>
                <a:spcPts val="0"/>
              </a:spcBef>
              <a:spcAft>
                <a:spcPts val="0"/>
              </a:spcAft>
              <a:buNone/>
            </a:pPr>
            <a:fld id="{00000000-1234-1234-1234-123412341234}" type="slidenum">
              <a:rPr lang="en"/>
              <a:t>‹#›</a:t>
            </a:fld>
            <a:endParaRPr/>
          </a:p>
        </p:txBody>
      </p:sp>
      <p:sp>
        <p:nvSpPr>
          <p:cNvPr id="76" name="Google Shape;76;p16"/>
          <p:cNvSpPr txBox="1"/>
          <p:nvPr/>
        </p:nvSpPr>
        <p:spPr>
          <a:xfrm>
            <a:off x="5803925" y="2749475"/>
            <a:ext cx="2490000" cy="12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oboto"/>
              <a:ea typeface="Roboto"/>
              <a:cs typeface="Roboto"/>
              <a:sym typeface="Roboto"/>
            </a:endParaRPr>
          </a:p>
        </p:txBody>
      </p:sp>
      <p:sp>
        <p:nvSpPr>
          <p:cNvPr id="77" name="Google Shape;77;p16"/>
          <p:cNvSpPr txBox="1"/>
          <p:nvPr>
            <p:ph idx="1" type="body"/>
          </p:nvPr>
        </p:nvSpPr>
        <p:spPr>
          <a:xfrm>
            <a:off x="5764750" y="2749475"/>
            <a:ext cx="2598600" cy="1368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rgbClr val="010F0E"/>
              </a:buClr>
              <a:buSzPts val="1100"/>
              <a:buChar char="●"/>
              <a:defRPr>
                <a:solidFill>
                  <a:srgbClr val="010F0E"/>
                </a:solidFill>
              </a:defRPr>
            </a:lvl1pPr>
            <a:lvl2pPr indent="-298450" lvl="1" marL="914400" rtl="0">
              <a:spcBef>
                <a:spcPts val="0"/>
              </a:spcBef>
              <a:spcAft>
                <a:spcPts val="0"/>
              </a:spcAft>
              <a:buClr>
                <a:srgbClr val="010F0E"/>
              </a:buClr>
              <a:buSzPts val="1100"/>
              <a:buChar char="○"/>
              <a:defRPr>
                <a:solidFill>
                  <a:srgbClr val="010F0E"/>
                </a:solidFill>
              </a:defRPr>
            </a:lvl2pPr>
            <a:lvl3pPr indent="-298450" lvl="2" marL="1371600" rtl="0">
              <a:spcBef>
                <a:spcPts val="0"/>
              </a:spcBef>
              <a:spcAft>
                <a:spcPts val="0"/>
              </a:spcAft>
              <a:buClr>
                <a:srgbClr val="010F0E"/>
              </a:buClr>
              <a:buSzPts val="1100"/>
              <a:buChar char="■"/>
              <a:defRPr>
                <a:solidFill>
                  <a:srgbClr val="010F0E"/>
                </a:solidFill>
              </a:defRPr>
            </a:lvl3pPr>
            <a:lvl4pPr indent="-298450" lvl="3" marL="1828800" rtl="0">
              <a:spcBef>
                <a:spcPts val="0"/>
              </a:spcBef>
              <a:spcAft>
                <a:spcPts val="0"/>
              </a:spcAft>
              <a:buClr>
                <a:srgbClr val="010F0E"/>
              </a:buClr>
              <a:buSzPts val="1100"/>
              <a:buChar char="●"/>
              <a:defRPr>
                <a:solidFill>
                  <a:srgbClr val="010F0E"/>
                </a:solidFill>
              </a:defRPr>
            </a:lvl4pPr>
            <a:lvl5pPr indent="-298450" lvl="4" marL="2286000" rtl="0">
              <a:spcBef>
                <a:spcPts val="0"/>
              </a:spcBef>
              <a:spcAft>
                <a:spcPts val="0"/>
              </a:spcAft>
              <a:buClr>
                <a:srgbClr val="010F0E"/>
              </a:buClr>
              <a:buSzPts val="1100"/>
              <a:buChar char="○"/>
              <a:defRPr>
                <a:solidFill>
                  <a:srgbClr val="010F0E"/>
                </a:solidFill>
              </a:defRPr>
            </a:lvl5pPr>
            <a:lvl6pPr indent="-298450" lvl="5" marL="2743200" rtl="0">
              <a:spcBef>
                <a:spcPts val="0"/>
              </a:spcBef>
              <a:spcAft>
                <a:spcPts val="0"/>
              </a:spcAft>
              <a:buClr>
                <a:srgbClr val="010F0E"/>
              </a:buClr>
              <a:buSzPts val="1100"/>
              <a:buChar char="■"/>
              <a:defRPr>
                <a:solidFill>
                  <a:srgbClr val="010F0E"/>
                </a:solidFill>
              </a:defRPr>
            </a:lvl6pPr>
            <a:lvl7pPr indent="-298450" lvl="6" marL="3200400" rtl="0">
              <a:spcBef>
                <a:spcPts val="0"/>
              </a:spcBef>
              <a:spcAft>
                <a:spcPts val="0"/>
              </a:spcAft>
              <a:buClr>
                <a:srgbClr val="010F0E"/>
              </a:buClr>
              <a:buSzPts val="1100"/>
              <a:buChar char="●"/>
              <a:defRPr>
                <a:solidFill>
                  <a:srgbClr val="010F0E"/>
                </a:solidFill>
              </a:defRPr>
            </a:lvl7pPr>
            <a:lvl8pPr indent="-298450" lvl="7" marL="3657600" rtl="0">
              <a:spcBef>
                <a:spcPts val="0"/>
              </a:spcBef>
              <a:spcAft>
                <a:spcPts val="0"/>
              </a:spcAft>
              <a:buClr>
                <a:srgbClr val="010F0E"/>
              </a:buClr>
              <a:buSzPts val="1100"/>
              <a:buChar char="○"/>
              <a:defRPr>
                <a:solidFill>
                  <a:srgbClr val="010F0E"/>
                </a:solidFill>
              </a:defRPr>
            </a:lvl8pPr>
            <a:lvl9pPr indent="-298450" lvl="8" marL="4114800" rtl="0">
              <a:spcBef>
                <a:spcPts val="0"/>
              </a:spcBef>
              <a:spcAft>
                <a:spcPts val="0"/>
              </a:spcAft>
              <a:buClr>
                <a:srgbClr val="010F0E"/>
              </a:buClr>
              <a:buSzPts val="1100"/>
              <a:buChar char="■"/>
              <a:defRPr>
                <a:solidFill>
                  <a:srgbClr val="010F0E"/>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7"/>
          <p:cNvSpPr txBox="1"/>
          <p:nvPr>
            <p:ph type="title"/>
          </p:nvPr>
        </p:nvSpPr>
        <p:spPr>
          <a:xfrm>
            <a:off x="971740" y="896425"/>
            <a:ext cx="1813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7"/>
          <p:cNvSpPr txBox="1"/>
          <p:nvPr>
            <p:ph idx="1" type="body"/>
          </p:nvPr>
        </p:nvSpPr>
        <p:spPr>
          <a:xfrm>
            <a:off x="971650" y="1638300"/>
            <a:ext cx="1813200" cy="22542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81" name="Google Shape;81;p17"/>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82" name="Shape 82"/>
        <p:cNvGrpSpPr/>
        <p:nvPr/>
      </p:nvGrpSpPr>
      <p:grpSpPr>
        <a:xfrm>
          <a:off x="0" y="0"/>
          <a:ext cx="0" cy="0"/>
          <a:chOff x="0" y="0"/>
          <a:chExt cx="0" cy="0"/>
        </a:xfrm>
      </p:grpSpPr>
      <p:sp>
        <p:nvSpPr>
          <p:cNvPr id="83" name="Google Shape;83;p18"/>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10F0E"/>
              </a:buClr>
              <a:buSzPts val="1400"/>
              <a:buNone/>
              <a:defRPr sz="1400">
                <a:solidFill>
                  <a:srgbClr val="010F0E"/>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8"/>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10F0E"/>
              </a:buClr>
              <a:buSzPts val="900"/>
              <a:buChar char="●"/>
              <a:defRPr sz="900">
                <a:solidFill>
                  <a:srgbClr val="010F0E"/>
                </a:solidFill>
              </a:defRPr>
            </a:lvl1pPr>
            <a:lvl2pPr indent="-285750" lvl="1" marL="914400" rtl="0">
              <a:spcBef>
                <a:spcPts val="0"/>
              </a:spcBef>
              <a:spcAft>
                <a:spcPts val="0"/>
              </a:spcAft>
              <a:buClr>
                <a:srgbClr val="010F0E"/>
              </a:buClr>
              <a:buSzPts val="900"/>
              <a:buChar char="○"/>
              <a:defRPr sz="900">
                <a:solidFill>
                  <a:srgbClr val="010F0E"/>
                </a:solidFill>
              </a:defRPr>
            </a:lvl2pPr>
            <a:lvl3pPr indent="-285750" lvl="2" marL="1371600" rtl="0">
              <a:spcBef>
                <a:spcPts val="0"/>
              </a:spcBef>
              <a:spcAft>
                <a:spcPts val="0"/>
              </a:spcAft>
              <a:buClr>
                <a:srgbClr val="010F0E"/>
              </a:buClr>
              <a:buSzPts val="900"/>
              <a:buChar char="■"/>
              <a:defRPr sz="900">
                <a:solidFill>
                  <a:srgbClr val="010F0E"/>
                </a:solidFill>
              </a:defRPr>
            </a:lvl3pPr>
            <a:lvl4pPr indent="-285750" lvl="3" marL="1828800" rtl="0">
              <a:spcBef>
                <a:spcPts val="0"/>
              </a:spcBef>
              <a:spcAft>
                <a:spcPts val="0"/>
              </a:spcAft>
              <a:buClr>
                <a:srgbClr val="010F0E"/>
              </a:buClr>
              <a:buSzPts val="900"/>
              <a:buChar char="●"/>
              <a:defRPr sz="900">
                <a:solidFill>
                  <a:srgbClr val="010F0E"/>
                </a:solidFill>
              </a:defRPr>
            </a:lvl4pPr>
            <a:lvl5pPr indent="-285750" lvl="4" marL="2286000" rtl="0">
              <a:spcBef>
                <a:spcPts val="0"/>
              </a:spcBef>
              <a:spcAft>
                <a:spcPts val="0"/>
              </a:spcAft>
              <a:buClr>
                <a:srgbClr val="010F0E"/>
              </a:buClr>
              <a:buSzPts val="900"/>
              <a:buChar char="○"/>
              <a:defRPr sz="900">
                <a:solidFill>
                  <a:srgbClr val="010F0E"/>
                </a:solidFill>
              </a:defRPr>
            </a:lvl5pPr>
            <a:lvl6pPr indent="-285750" lvl="5" marL="2743200" rtl="0">
              <a:spcBef>
                <a:spcPts val="0"/>
              </a:spcBef>
              <a:spcAft>
                <a:spcPts val="0"/>
              </a:spcAft>
              <a:buClr>
                <a:srgbClr val="010F0E"/>
              </a:buClr>
              <a:buSzPts val="900"/>
              <a:buChar char="■"/>
              <a:defRPr sz="900">
                <a:solidFill>
                  <a:srgbClr val="010F0E"/>
                </a:solidFill>
              </a:defRPr>
            </a:lvl6pPr>
            <a:lvl7pPr indent="-285750" lvl="6" marL="3200400" rtl="0">
              <a:spcBef>
                <a:spcPts val="0"/>
              </a:spcBef>
              <a:spcAft>
                <a:spcPts val="0"/>
              </a:spcAft>
              <a:buClr>
                <a:srgbClr val="010F0E"/>
              </a:buClr>
              <a:buSzPts val="900"/>
              <a:buChar char="●"/>
              <a:defRPr sz="900">
                <a:solidFill>
                  <a:srgbClr val="010F0E"/>
                </a:solidFill>
              </a:defRPr>
            </a:lvl7pPr>
            <a:lvl8pPr indent="-285750" lvl="7" marL="3657600" rtl="0">
              <a:spcBef>
                <a:spcPts val="0"/>
              </a:spcBef>
              <a:spcAft>
                <a:spcPts val="0"/>
              </a:spcAft>
              <a:buClr>
                <a:srgbClr val="010F0E"/>
              </a:buClr>
              <a:buSzPts val="900"/>
              <a:buChar char="○"/>
              <a:defRPr sz="900">
                <a:solidFill>
                  <a:srgbClr val="010F0E"/>
                </a:solidFill>
              </a:defRPr>
            </a:lvl8pPr>
            <a:lvl9pPr indent="-285750" lvl="8" marL="4114800" rtl="0">
              <a:spcBef>
                <a:spcPts val="0"/>
              </a:spcBef>
              <a:spcAft>
                <a:spcPts val="0"/>
              </a:spcAft>
              <a:buClr>
                <a:srgbClr val="010F0E"/>
              </a:buClr>
              <a:buSzPts val="900"/>
              <a:buChar char="■"/>
              <a:defRPr sz="900">
                <a:solidFill>
                  <a:srgbClr val="010F0E"/>
                </a:solidFill>
              </a:defRPr>
            </a:lvl9pPr>
          </a:lstStyle>
          <a:p/>
        </p:txBody>
      </p:sp>
      <p:sp>
        <p:nvSpPr>
          <p:cNvPr id="85" name="Google Shape;85;p18"/>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cxnSp>
        <p:nvCxnSpPr>
          <p:cNvPr id="86" name="Google Shape;86;p18"/>
          <p:cNvCxnSpPr/>
          <p:nvPr/>
        </p:nvCxnSpPr>
        <p:spPr>
          <a:xfrm>
            <a:off x="763450" y="3782525"/>
            <a:ext cx="8172300" cy="0"/>
          </a:xfrm>
          <a:prstGeom prst="straightConnector1">
            <a:avLst/>
          </a:prstGeom>
          <a:noFill/>
          <a:ln cap="flat" cmpd="sng" w="9525">
            <a:solidFill>
              <a:srgbClr val="022624"/>
            </a:solidFill>
            <a:prstDash val="solid"/>
            <a:round/>
            <a:headEnd len="med" w="med" type="none"/>
            <a:tailEnd len="med" w="med" type="none"/>
          </a:ln>
        </p:spPr>
      </p:cxnSp>
      <p:sp>
        <p:nvSpPr>
          <p:cNvPr id="87" name="Google Shape;87;p18"/>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10F0E"/>
              </a:buClr>
              <a:buSzPts val="900"/>
              <a:buChar char="●"/>
              <a:defRPr sz="900">
                <a:solidFill>
                  <a:srgbClr val="010F0E"/>
                </a:solidFill>
              </a:defRPr>
            </a:lvl1pPr>
            <a:lvl2pPr indent="-285750" lvl="1" marL="914400" rtl="0">
              <a:spcBef>
                <a:spcPts val="0"/>
              </a:spcBef>
              <a:spcAft>
                <a:spcPts val="0"/>
              </a:spcAft>
              <a:buClr>
                <a:srgbClr val="010F0E"/>
              </a:buClr>
              <a:buSzPts val="900"/>
              <a:buChar char="○"/>
              <a:defRPr sz="900">
                <a:solidFill>
                  <a:srgbClr val="010F0E"/>
                </a:solidFill>
              </a:defRPr>
            </a:lvl2pPr>
            <a:lvl3pPr indent="-285750" lvl="2" marL="1371600" rtl="0">
              <a:spcBef>
                <a:spcPts val="0"/>
              </a:spcBef>
              <a:spcAft>
                <a:spcPts val="0"/>
              </a:spcAft>
              <a:buClr>
                <a:srgbClr val="010F0E"/>
              </a:buClr>
              <a:buSzPts val="900"/>
              <a:buChar char="■"/>
              <a:defRPr sz="900">
                <a:solidFill>
                  <a:srgbClr val="010F0E"/>
                </a:solidFill>
              </a:defRPr>
            </a:lvl3pPr>
            <a:lvl4pPr indent="-285750" lvl="3" marL="1828800" rtl="0">
              <a:spcBef>
                <a:spcPts val="0"/>
              </a:spcBef>
              <a:spcAft>
                <a:spcPts val="0"/>
              </a:spcAft>
              <a:buClr>
                <a:srgbClr val="010F0E"/>
              </a:buClr>
              <a:buSzPts val="900"/>
              <a:buChar char="●"/>
              <a:defRPr sz="900">
                <a:solidFill>
                  <a:srgbClr val="010F0E"/>
                </a:solidFill>
              </a:defRPr>
            </a:lvl4pPr>
            <a:lvl5pPr indent="-285750" lvl="4" marL="2286000" rtl="0">
              <a:spcBef>
                <a:spcPts val="0"/>
              </a:spcBef>
              <a:spcAft>
                <a:spcPts val="0"/>
              </a:spcAft>
              <a:buClr>
                <a:srgbClr val="010F0E"/>
              </a:buClr>
              <a:buSzPts val="900"/>
              <a:buChar char="○"/>
              <a:defRPr sz="900">
                <a:solidFill>
                  <a:srgbClr val="010F0E"/>
                </a:solidFill>
              </a:defRPr>
            </a:lvl5pPr>
            <a:lvl6pPr indent="-285750" lvl="5" marL="2743200" rtl="0">
              <a:spcBef>
                <a:spcPts val="0"/>
              </a:spcBef>
              <a:spcAft>
                <a:spcPts val="0"/>
              </a:spcAft>
              <a:buClr>
                <a:srgbClr val="010F0E"/>
              </a:buClr>
              <a:buSzPts val="900"/>
              <a:buChar char="■"/>
              <a:defRPr sz="900">
                <a:solidFill>
                  <a:srgbClr val="010F0E"/>
                </a:solidFill>
              </a:defRPr>
            </a:lvl6pPr>
            <a:lvl7pPr indent="-285750" lvl="6" marL="3200400" rtl="0">
              <a:spcBef>
                <a:spcPts val="0"/>
              </a:spcBef>
              <a:spcAft>
                <a:spcPts val="0"/>
              </a:spcAft>
              <a:buClr>
                <a:srgbClr val="010F0E"/>
              </a:buClr>
              <a:buSzPts val="900"/>
              <a:buChar char="●"/>
              <a:defRPr sz="900">
                <a:solidFill>
                  <a:srgbClr val="010F0E"/>
                </a:solidFill>
              </a:defRPr>
            </a:lvl7pPr>
            <a:lvl8pPr indent="-285750" lvl="7" marL="3657600" rtl="0">
              <a:spcBef>
                <a:spcPts val="0"/>
              </a:spcBef>
              <a:spcAft>
                <a:spcPts val="0"/>
              </a:spcAft>
              <a:buClr>
                <a:srgbClr val="010F0E"/>
              </a:buClr>
              <a:buSzPts val="900"/>
              <a:buChar char="○"/>
              <a:defRPr sz="900">
                <a:solidFill>
                  <a:srgbClr val="010F0E"/>
                </a:solidFill>
              </a:defRPr>
            </a:lvl8pPr>
            <a:lvl9pPr indent="-285750" lvl="8" marL="4114800" rtl="0">
              <a:spcBef>
                <a:spcPts val="0"/>
              </a:spcBef>
              <a:spcAft>
                <a:spcPts val="0"/>
              </a:spcAft>
              <a:buClr>
                <a:srgbClr val="010F0E"/>
              </a:buClr>
              <a:buSzPts val="900"/>
              <a:buChar char="■"/>
              <a:defRPr sz="900">
                <a:solidFill>
                  <a:srgbClr val="010F0E"/>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8" name="Shape 88"/>
        <p:cNvGrpSpPr/>
        <p:nvPr/>
      </p:nvGrpSpPr>
      <p:grpSpPr>
        <a:xfrm>
          <a:off x="0" y="0"/>
          <a:ext cx="0" cy="0"/>
          <a:chOff x="0" y="0"/>
          <a:chExt cx="0" cy="0"/>
        </a:xfrm>
      </p:grpSpPr>
      <p:sp>
        <p:nvSpPr>
          <p:cNvPr id="89" name="Google Shape;89;p19"/>
          <p:cNvSpPr txBox="1"/>
          <p:nvPr>
            <p:ph type="title"/>
          </p:nvPr>
        </p:nvSpPr>
        <p:spPr>
          <a:xfrm>
            <a:off x="1145175" y="896425"/>
            <a:ext cx="768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1" name="Google Shape;91;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2" name="Google Shape;92;p19"/>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3" name="Shape 93"/>
        <p:cNvGrpSpPr/>
        <p:nvPr/>
      </p:nvGrpSpPr>
      <p:grpSpPr>
        <a:xfrm>
          <a:off x="0" y="0"/>
          <a:ext cx="0" cy="0"/>
          <a:chOff x="0" y="0"/>
          <a:chExt cx="0" cy="0"/>
        </a:xfrm>
      </p:grpSpPr>
      <p:sp>
        <p:nvSpPr>
          <p:cNvPr id="94" name="Google Shape;94;p20"/>
          <p:cNvSpPr txBox="1"/>
          <p:nvPr>
            <p:ph type="title"/>
          </p:nvPr>
        </p:nvSpPr>
        <p:spPr>
          <a:xfrm>
            <a:off x="1145175" y="896425"/>
            <a:ext cx="768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5" name="Google Shape;95;p20"/>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6" name="Shape 96"/>
        <p:cNvGrpSpPr/>
        <p:nvPr/>
      </p:nvGrpSpPr>
      <p:grpSpPr>
        <a:xfrm>
          <a:off x="0" y="0"/>
          <a:ext cx="0" cy="0"/>
          <a:chOff x="0" y="0"/>
          <a:chExt cx="0" cy="0"/>
        </a:xfrm>
      </p:grpSpPr>
      <p:sp>
        <p:nvSpPr>
          <p:cNvPr id="97" name="Google Shape;97;p2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2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9" name="Google Shape;99;p21"/>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0" name="Shape 100"/>
        <p:cNvGrpSpPr/>
        <p:nvPr/>
      </p:nvGrpSpPr>
      <p:grpSpPr>
        <a:xfrm>
          <a:off x="0" y="0"/>
          <a:ext cx="0" cy="0"/>
          <a:chOff x="0" y="0"/>
          <a:chExt cx="0" cy="0"/>
        </a:xfrm>
      </p:grpSpPr>
      <p:sp>
        <p:nvSpPr>
          <p:cNvPr id="101" name="Google Shape;101;p2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2" name="Google Shape;102;p22"/>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sp>
        <p:nvSpPr>
          <p:cNvPr id="104" name="Google Shape;104;p2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6" name="Google Shape;106;p2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7" name="Google Shape;107;p2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08" name="Google Shape;108;p23"/>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100"/>
              <a:buNone/>
              <a:defRPr/>
            </a:lvl1pPr>
          </a:lstStyle>
          <a:p/>
        </p:txBody>
      </p:sp>
      <p:sp>
        <p:nvSpPr>
          <p:cNvPr id="111" name="Google Shape;111;p24"/>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2" name="Shape 112"/>
        <p:cNvGrpSpPr/>
        <p:nvPr/>
      </p:nvGrpSpPr>
      <p:grpSpPr>
        <a:xfrm>
          <a:off x="0" y="0"/>
          <a:ext cx="0" cy="0"/>
          <a:chOff x="0" y="0"/>
          <a:chExt cx="0" cy="0"/>
        </a:xfrm>
      </p:grpSpPr>
      <p:sp>
        <p:nvSpPr>
          <p:cNvPr id="113" name="Google Shape;113;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4" name="Google Shape;114;p2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98450" lvl="0" marL="457200" rtl="0" algn="ctr">
              <a:spcBef>
                <a:spcPts val="0"/>
              </a:spcBef>
              <a:spcAft>
                <a:spcPts val="0"/>
              </a:spcAft>
              <a:buSzPts val="1100"/>
              <a:buChar char="●"/>
              <a:defRPr/>
            </a:lvl1pPr>
            <a:lvl2pPr indent="-298450" lvl="1" marL="914400" rtl="0" algn="ctr">
              <a:spcBef>
                <a:spcPts val="0"/>
              </a:spcBef>
              <a:spcAft>
                <a:spcPts val="0"/>
              </a:spcAft>
              <a:buSzPts val="1100"/>
              <a:buChar char="○"/>
              <a:defRPr/>
            </a:lvl2pPr>
            <a:lvl3pPr indent="-298450" lvl="2" marL="1371600" rtl="0" algn="ctr">
              <a:spcBef>
                <a:spcPts val="0"/>
              </a:spcBef>
              <a:spcAft>
                <a:spcPts val="0"/>
              </a:spcAft>
              <a:buSzPts val="1100"/>
              <a:buChar char="■"/>
              <a:defRPr/>
            </a:lvl3pPr>
            <a:lvl4pPr indent="-298450" lvl="3" marL="1828800" rtl="0" algn="ctr">
              <a:spcBef>
                <a:spcPts val="0"/>
              </a:spcBef>
              <a:spcAft>
                <a:spcPts val="0"/>
              </a:spcAft>
              <a:buSzPts val="1100"/>
              <a:buChar char="●"/>
              <a:defRPr/>
            </a:lvl4pPr>
            <a:lvl5pPr indent="-298450" lvl="4" marL="2286000" rtl="0" algn="ctr">
              <a:spcBef>
                <a:spcPts val="0"/>
              </a:spcBef>
              <a:spcAft>
                <a:spcPts val="0"/>
              </a:spcAft>
              <a:buSzPts val="1100"/>
              <a:buChar char="○"/>
              <a:defRPr/>
            </a:lvl5pPr>
            <a:lvl6pPr indent="-298450" lvl="5" marL="2743200" rtl="0" algn="ctr">
              <a:spcBef>
                <a:spcPts val="0"/>
              </a:spcBef>
              <a:spcAft>
                <a:spcPts val="0"/>
              </a:spcAft>
              <a:buSzPts val="1100"/>
              <a:buChar char="■"/>
              <a:defRPr/>
            </a:lvl6pPr>
            <a:lvl7pPr indent="-298450" lvl="6" marL="3200400" rtl="0" algn="ctr">
              <a:spcBef>
                <a:spcPts val="0"/>
              </a:spcBef>
              <a:spcAft>
                <a:spcPts val="0"/>
              </a:spcAft>
              <a:buSzPts val="1100"/>
              <a:buChar char="●"/>
              <a:defRPr/>
            </a:lvl7pPr>
            <a:lvl8pPr indent="-298450" lvl="7" marL="3657600" rtl="0" algn="ctr">
              <a:spcBef>
                <a:spcPts val="0"/>
              </a:spcBef>
              <a:spcAft>
                <a:spcPts val="0"/>
              </a:spcAft>
              <a:buSzPts val="1100"/>
              <a:buChar char="○"/>
              <a:defRPr/>
            </a:lvl8pPr>
            <a:lvl9pPr indent="-298450" lvl="8" marL="4114800" rtl="0" algn="ctr">
              <a:spcBef>
                <a:spcPts val="0"/>
              </a:spcBef>
              <a:spcAft>
                <a:spcPts val="0"/>
              </a:spcAft>
              <a:buSzPts val="1100"/>
              <a:buChar char="■"/>
              <a:defRPr/>
            </a:lvl9pPr>
          </a:lstStyle>
          <a:p/>
        </p:txBody>
      </p:sp>
      <p:sp>
        <p:nvSpPr>
          <p:cNvPr id="115" name="Google Shape;115;p25"/>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26"/>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2.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3F4F5"/>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145175" y="896425"/>
            <a:ext cx="76872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10F0E"/>
              </a:buClr>
              <a:buSzPts val="2800"/>
              <a:buFont typeface="Roboto Light"/>
              <a:buNone/>
              <a:defRPr sz="2800">
                <a:solidFill>
                  <a:srgbClr val="010F0E"/>
                </a:solidFill>
                <a:latin typeface="Roboto Light"/>
                <a:ea typeface="Roboto Light"/>
                <a:cs typeface="Roboto Light"/>
                <a:sym typeface="Roboto Light"/>
              </a:defRPr>
            </a:lvl1pPr>
            <a:lvl2pPr lvl="1"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2pPr>
            <a:lvl3pPr lvl="2"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3pPr>
            <a:lvl4pPr lvl="3"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4pPr>
            <a:lvl5pPr lvl="4"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5pPr>
            <a:lvl6pPr lvl="5"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6pPr>
            <a:lvl7pPr lvl="6"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7pPr>
            <a:lvl8pPr lvl="7"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8pPr>
            <a:lvl9pPr lvl="8" rtl="0">
              <a:spcBef>
                <a:spcPts val="0"/>
              </a:spcBef>
              <a:spcAft>
                <a:spcPts val="0"/>
              </a:spcAft>
              <a:buClr>
                <a:schemeClr val="dk1"/>
              </a:buClr>
              <a:buSzPts val="2800"/>
              <a:buFont typeface="Roboto Light"/>
              <a:buNone/>
              <a:defRPr sz="2800">
                <a:solidFill>
                  <a:schemeClr val="dk1"/>
                </a:solidFill>
                <a:latin typeface="Roboto Light"/>
                <a:ea typeface="Roboto Light"/>
                <a:cs typeface="Roboto Light"/>
                <a:sym typeface="Roboto Light"/>
              </a:defRPr>
            </a:lvl9pPr>
          </a:lstStyle>
          <a:p/>
        </p:txBody>
      </p:sp>
      <p:sp>
        <p:nvSpPr>
          <p:cNvPr id="52" name="Google Shape;52;p13"/>
          <p:cNvSpPr txBox="1"/>
          <p:nvPr>
            <p:ph idx="1" type="body"/>
          </p:nvPr>
        </p:nvSpPr>
        <p:spPr>
          <a:xfrm>
            <a:off x="1145100" y="1638300"/>
            <a:ext cx="7687200" cy="22542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1pPr>
            <a:lvl2pPr indent="-298450" lvl="1" marL="914400" rtl="0">
              <a:lnSpc>
                <a:spcPct val="115000"/>
              </a:lnSpc>
              <a:spcBef>
                <a:spcPts val="0"/>
              </a:spcBef>
              <a:spcAft>
                <a:spcPts val="0"/>
              </a:spcAft>
              <a:buClr>
                <a:srgbClr val="010F0E"/>
              </a:buClr>
              <a:buSzPts val="1100"/>
              <a:buFont typeface="Roboto"/>
              <a:buChar char="○"/>
              <a:defRPr sz="1100">
                <a:solidFill>
                  <a:srgbClr val="010F0E"/>
                </a:solidFill>
                <a:latin typeface="Roboto"/>
                <a:ea typeface="Roboto"/>
                <a:cs typeface="Roboto"/>
                <a:sym typeface="Roboto"/>
              </a:defRPr>
            </a:lvl2pPr>
            <a:lvl3pPr indent="-298450" lvl="2" marL="1371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3pPr>
            <a:lvl4pPr indent="-298450" lvl="3" marL="1828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4pPr>
            <a:lvl5pPr indent="-298450" lvl="4" marL="22860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5pPr>
            <a:lvl6pPr indent="-298450" lvl="5" marL="2743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6pPr>
            <a:lvl7pPr indent="-298450" lvl="6" marL="32004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7pPr>
            <a:lvl8pPr indent="-298450" lvl="7" marL="3657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8pPr>
            <a:lvl9pPr indent="-298450" lvl="8" marL="4114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9pPr>
          </a:lstStyle>
          <a:p/>
        </p:txBody>
      </p:sp>
      <p:sp>
        <p:nvSpPr>
          <p:cNvPr id="53" name="Google Shape;53;p13"/>
          <p:cNvSpPr txBox="1"/>
          <p:nvPr>
            <p:ph idx="12" type="sldNum"/>
          </p:nvPr>
        </p:nvSpPr>
        <p:spPr>
          <a:xfrm>
            <a:off x="26720" y="4568867"/>
            <a:ext cx="548700" cy="3936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010F0E"/>
                </a:solidFill>
                <a:latin typeface="IBM Plex Sans"/>
                <a:ea typeface="IBM Plex Sans"/>
                <a:cs typeface="IBM Plex Sans"/>
                <a:sym typeface="IBM Plex Sans"/>
              </a:defRPr>
            </a:lvl1pPr>
            <a:lvl2pPr lvl="1" rtl="0" algn="ctr">
              <a:buNone/>
              <a:defRPr sz="800">
                <a:solidFill>
                  <a:srgbClr val="010F0E"/>
                </a:solidFill>
                <a:latin typeface="IBM Plex Sans"/>
                <a:ea typeface="IBM Plex Sans"/>
                <a:cs typeface="IBM Plex Sans"/>
                <a:sym typeface="IBM Plex Sans"/>
              </a:defRPr>
            </a:lvl2pPr>
            <a:lvl3pPr lvl="2" rtl="0" algn="ctr">
              <a:buNone/>
              <a:defRPr sz="800">
                <a:solidFill>
                  <a:srgbClr val="010F0E"/>
                </a:solidFill>
                <a:latin typeface="IBM Plex Sans"/>
                <a:ea typeface="IBM Plex Sans"/>
                <a:cs typeface="IBM Plex Sans"/>
                <a:sym typeface="IBM Plex Sans"/>
              </a:defRPr>
            </a:lvl3pPr>
            <a:lvl4pPr lvl="3" rtl="0" algn="ctr">
              <a:buNone/>
              <a:defRPr sz="800">
                <a:solidFill>
                  <a:srgbClr val="010F0E"/>
                </a:solidFill>
                <a:latin typeface="IBM Plex Sans"/>
                <a:ea typeface="IBM Plex Sans"/>
                <a:cs typeface="IBM Plex Sans"/>
                <a:sym typeface="IBM Plex Sans"/>
              </a:defRPr>
            </a:lvl4pPr>
            <a:lvl5pPr lvl="4" rtl="0" algn="ctr">
              <a:buNone/>
              <a:defRPr sz="800">
                <a:solidFill>
                  <a:srgbClr val="010F0E"/>
                </a:solidFill>
                <a:latin typeface="IBM Plex Sans"/>
                <a:ea typeface="IBM Plex Sans"/>
                <a:cs typeface="IBM Plex Sans"/>
                <a:sym typeface="IBM Plex Sans"/>
              </a:defRPr>
            </a:lvl5pPr>
            <a:lvl6pPr lvl="5" rtl="0" algn="ctr">
              <a:buNone/>
              <a:defRPr sz="800">
                <a:solidFill>
                  <a:srgbClr val="010F0E"/>
                </a:solidFill>
                <a:latin typeface="IBM Plex Sans"/>
                <a:ea typeface="IBM Plex Sans"/>
                <a:cs typeface="IBM Plex Sans"/>
                <a:sym typeface="IBM Plex Sans"/>
              </a:defRPr>
            </a:lvl6pPr>
            <a:lvl7pPr lvl="6" rtl="0" algn="ctr">
              <a:buNone/>
              <a:defRPr sz="800">
                <a:solidFill>
                  <a:srgbClr val="010F0E"/>
                </a:solidFill>
                <a:latin typeface="IBM Plex Sans"/>
                <a:ea typeface="IBM Plex Sans"/>
                <a:cs typeface="IBM Plex Sans"/>
                <a:sym typeface="IBM Plex Sans"/>
              </a:defRPr>
            </a:lvl7pPr>
            <a:lvl8pPr lvl="7" rtl="0" algn="ctr">
              <a:buNone/>
              <a:defRPr sz="800">
                <a:solidFill>
                  <a:srgbClr val="010F0E"/>
                </a:solidFill>
                <a:latin typeface="IBM Plex Sans"/>
                <a:ea typeface="IBM Plex Sans"/>
                <a:cs typeface="IBM Plex Sans"/>
                <a:sym typeface="IBM Plex Sans"/>
              </a:defRPr>
            </a:lvl8pPr>
            <a:lvl9pPr lvl="8" rtl="0" algn="ctr">
              <a:buNone/>
              <a:defRPr sz="800">
                <a:solidFill>
                  <a:srgbClr val="010F0E"/>
                </a:solidFill>
                <a:latin typeface="IBM Plex Sans"/>
                <a:ea typeface="IBM Plex Sans"/>
                <a:cs typeface="IBM Plex Sans"/>
                <a:sym typeface="IBM Plex Sans"/>
              </a:defRPr>
            </a:lvl9pPr>
          </a:lstStyle>
          <a:p>
            <a:pPr indent="0" lvl="0" marL="0" rtl="0" algn="ctr">
              <a:spcBef>
                <a:spcPts val="0"/>
              </a:spcBef>
              <a:spcAft>
                <a:spcPts val="0"/>
              </a:spcAft>
              <a:buNone/>
            </a:pPr>
            <a:fld id="{00000000-1234-1234-1234-123412341234}" type="slidenum">
              <a:rPr lang="en"/>
              <a:t>‹#›</a:t>
            </a:fld>
            <a:endParaRPr/>
          </a:p>
        </p:txBody>
      </p:sp>
      <p:cxnSp>
        <p:nvCxnSpPr>
          <p:cNvPr id="54" name="Google Shape;54;p13"/>
          <p:cNvCxnSpPr/>
          <p:nvPr/>
        </p:nvCxnSpPr>
        <p:spPr>
          <a:xfrm>
            <a:off x="599963" y="166650"/>
            <a:ext cx="0" cy="4810200"/>
          </a:xfrm>
          <a:prstGeom prst="straightConnector1">
            <a:avLst/>
          </a:prstGeom>
          <a:noFill/>
          <a:ln cap="flat" cmpd="sng" w="9525">
            <a:solidFill>
              <a:srgbClr val="022624"/>
            </a:solidFill>
            <a:prstDash val="solid"/>
            <a:round/>
            <a:headEnd len="med" w="med" type="none"/>
            <a:tailEnd len="med" w="med" type="none"/>
          </a:ln>
        </p:spPr>
      </p:cxnSp>
      <p:pic>
        <p:nvPicPr>
          <p:cNvPr id="55" name="Google Shape;55;p13"/>
          <p:cNvPicPr preferRelativeResize="0"/>
          <p:nvPr/>
        </p:nvPicPr>
        <p:blipFill rotWithShape="1">
          <a:blip r:embed="rId1">
            <a:alphaModFix/>
          </a:blip>
          <a:srcRect b="0" l="0" r="0" t="0"/>
          <a:stretch/>
        </p:blipFill>
        <p:spPr>
          <a:xfrm>
            <a:off x="161875" y="166650"/>
            <a:ext cx="278374" cy="278374"/>
          </a:xfrm>
          <a:prstGeom prst="rect">
            <a:avLst/>
          </a:prstGeom>
          <a:noFill/>
          <a:ln>
            <a:noFill/>
          </a:ln>
        </p:spPr>
      </p:pic>
      <p:sp>
        <p:nvSpPr>
          <p:cNvPr id="56" name="Google Shape;56;p13"/>
          <p:cNvSpPr txBox="1"/>
          <p:nvPr/>
        </p:nvSpPr>
        <p:spPr>
          <a:xfrm>
            <a:off x="1400175" y="2771775"/>
            <a:ext cx="5049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rot="5400000">
            <a:off x="-470550" y="137642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1"/>
                </a:solidFill>
                <a:latin typeface="Roboto"/>
                <a:ea typeface="Roboto"/>
                <a:cs typeface="Roboto"/>
                <a:sym typeface="Roboto"/>
              </a:rPr>
              <a:t>SiMa.AI Brand Guidelines</a:t>
            </a:r>
            <a:endParaRPr sz="800">
              <a:solidFill>
                <a:schemeClr val="dk1"/>
              </a:solidFill>
              <a:latin typeface="Roboto"/>
              <a:ea typeface="Roboto"/>
              <a:cs typeface="Roboto"/>
              <a:sym typeface="Roboto"/>
            </a:endParaRPr>
          </a:p>
          <a:p>
            <a:pPr indent="0" lvl="0" marL="0" rtl="0" algn="l">
              <a:spcBef>
                <a:spcPts val="0"/>
              </a:spcBef>
              <a:spcAft>
                <a:spcPts val="0"/>
              </a:spcAft>
              <a:buNone/>
            </a:pPr>
            <a:r>
              <a:rPr lang="en" sz="800">
                <a:solidFill>
                  <a:schemeClr val="dk1"/>
                </a:solidFill>
                <a:latin typeface="Roboto"/>
                <a:ea typeface="Roboto"/>
                <a:cs typeface="Roboto"/>
                <a:sym typeface="Roboto"/>
              </a:rPr>
              <a:t>V1</a:t>
            </a:r>
            <a:endParaRPr sz="800">
              <a:solidFill>
                <a:srgbClr val="010F0E"/>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hyperlink" Target="https://fonts.google.com/specimen/Robot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7"/>
          <p:cNvSpPr txBox="1"/>
          <p:nvPr>
            <p:ph idx="1" type="subTitle"/>
          </p:nvPr>
        </p:nvSpPr>
        <p:spPr>
          <a:xfrm>
            <a:off x="1095375" y="3500875"/>
            <a:ext cx="49911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22624"/>
                </a:solidFill>
              </a:rPr>
              <a:t>SiMa.ai </a:t>
            </a:r>
            <a:r>
              <a:rPr lang="en">
                <a:solidFill>
                  <a:srgbClr val="022624"/>
                </a:solidFill>
              </a:rPr>
              <a:t>Brand Guidelines V1</a:t>
            </a:r>
            <a:endParaRPr>
              <a:solidFill>
                <a:srgbClr val="022624"/>
              </a:solidFill>
            </a:endParaRPr>
          </a:p>
          <a:p>
            <a:pPr indent="0" lvl="0" marL="0" rtl="0" algn="l">
              <a:spcBef>
                <a:spcPts val="0"/>
              </a:spcBef>
              <a:spcAft>
                <a:spcPts val="0"/>
              </a:spcAft>
              <a:buNone/>
            </a:pPr>
            <a:r>
              <a:rPr lang="en">
                <a:solidFill>
                  <a:srgbClr val="022624"/>
                </a:solidFill>
              </a:rPr>
              <a:t>2023</a:t>
            </a:r>
            <a:endParaRPr>
              <a:solidFill>
                <a:srgbClr val="022624"/>
              </a:solidFill>
            </a:endParaRPr>
          </a:p>
        </p:txBody>
      </p:sp>
      <p:sp>
        <p:nvSpPr>
          <p:cNvPr id="123" name="Google Shape;123;p27"/>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4" name="Google Shape;124;p27"/>
          <p:cNvPicPr preferRelativeResize="0"/>
          <p:nvPr/>
        </p:nvPicPr>
        <p:blipFill rotWithShape="1">
          <a:blip r:embed="rId3">
            <a:alphaModFix/>
          </a:blip>
          <a:srcRect b="0" l="0" r="0" t="0"/>
          <a:stretch/>
        </p:blipFill>
        <p:spPr>
          <a:xfrm>
            <a:off x="1169200" y="1232175"/>
            <a:ext cx="3883250" cy="911500"/>
          </a:xfrm>
          <a:prstGeom prst="rect">
            <a:avLst/>
          </a:prstGeom>
          <a:noFill/>
          <a:ln>
            <a:noFill/>
          </a:ln>
        </p:spPr>
      </p:pic>
      <p:cxnSp>
        <p:nvCxnSpPr>
          <p:cNvPr id="125" name="Google Shape;125;p27"/>
          <p:cNvCxnSpPr/>
          <p:nvPr/>
        </p:nvCxnSpPr>
        <p:spPr>
          <a:xfrm>
            <a:off x="781050" y="3038475"/>
            <a:ext cx="8172600" cy="0"/>
          </a:xfrm>
          <a:prstGeom prst="straightConnector1">
            <a:avLst/>
          </a:prstGeom>
          <a:noFill/>
          <a:ln cap="flat" cmpd="sng" w="9525">
            <a:solidFill>
              <a:srgbClr val="022624"/>
            </a:solidFill>
            <a:prstDash val="solid"/>
            <a:round/>
            <a:headEnd len="med" w="med" type="none"/>
            <a:tailEnd len="med" w="med" type="none"/>
          </a:ln>
        </p:spPr>
      </p:cxnSp>
      <p:sp>
        <p:nvSpPr>
          <p:cNvPr id="126" name="Google Shape;126;p27"/>
          <p:cNvSpPr/>
          <p:nvPr/>
        </p:nvSpPr>
        <p:spPr>
          <a:xfrm>
            <a:off x="129200" y="4509800"/>
            <a:ext cx="319800" cy="443100"/>
          </a:xfrm>
          <a:prstGeom prst="rect">
            <a:avLst/>
          </a:prstGeom>
          <a:solidFill>
            <a:srgbClr val="F3F4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8DD"/>
        </a:solidFill>
      </p:bgPr>
    </p:bg>
    <p:spTree>
      <p:nvGrpSpPr>
        <p:cNvPr id="228" name="Shape 228"/>
        <p:cNvGrpSpPr/>
        <p:nvPr/>
      </p:nvGrpSpPr>
      <p:grpSpPr>
        <a:xfrm>
          <a:off x="0" y="0"/>
          <a:ext cx="0" cy="0"/>
          <a:chOff x="0" y="0"/>
          <a:chExt cx="0" cy="0"/>
        </a:xfrm>
      </p:grpSpPr>
      <p:sp>
        <p:nvSpPr>
          <p:cNvPr id="229" name="Google Shape;229;p36"/>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 Palette</a:t>
            </a:r>
            <a:endParaRPr/>
          </a:p>
        </p:txBody>
      </p:sp>
      <p:sp>
        <p:nvSpPr>
          <p:cNvPr id="230" name="Google Shape;230;p36"/>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1" name="Google Shape;231;p36"/>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2" name="Google Shape;232;p36"/>
          <p:cNvSpPr txBox="1"/>
          <p:nvPr>
            <p:ph idx="1" type="body"/>
          </p:nvPr>
        </p:nvSpPr>
        <p:spPr>
          <a:xfrm>
            <a:off x="5764750" y="2691733"/>
            <a:ext cx="2598600" cy="136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20</a:t>
            </a:r>
            <a:r>
              <a:rPr lang="en"/>
              <a:t>  Overview</a:t>
            </a:r>
            <a:endParaRPr/>
          </a:p>
          <a:p>
            <a:pPr indent="0" lvl="0" marL="0" rtl="0" algn="l">
              <a:lnSpc>
                <a:spcPct val="150000"/>
              </a:lnSpc>
              <a:spcBef>
                <a:spcPts val="0"/>
              </a:spcBef>
              <a:spcAft>
                <a:spcPts val="0"/>
              </a:spcAft>
              <a:buNone/>
            </a:pPr>
            <a:r>
              <a:rPr b="1" lang="en"/>
              <a:t>21</a:t>
            </a:r>
            <a:r>
              <a:rPr lang="en"/>
              <a:t>  Primary colors</a:t>
            </a:r>
            <a:endParaRPr/>
          </a:p>
          <a:p>
            <a:pPr indent="0" lvl="0" marL="0" rtl="0" algn="l">
              <a:lnSpc>
                <a:spcPct val="150000"/>
              </a:lnSpc>
              <a:spcBef>
                <a:spcPts val="0"/>
              </a:spcBef>
              <a:spcAft>
                <a:spcPts val="0"/>
              </a:spcAft>
              <a:buNone/>
            </a:pPr>
            <a:r>
              <a:rPr b="1" lang="en"/>
              <a:t>22</a:t>
            </a:r>
            <a:r>
              <a:rPr lang="en"/>
              <a:t>  Accent colors</a:t>
            </a:r>
            <a:endParaRPr/>
          </a:p>
          <a:p>
            <a:pPr indent="0" lvl="0" marL="0" rtl="0" algn="l">
              <a:lnSpc>
                <a:spcPct val="150000"/>
              </a:lnSpc>
              <a:spcBef>
                <a:spcPts val="0"/>
              </a:spcBef>
              <a:spcAft>
                <a:spcPts val="0"/>
              </a:spcAft>
              <a:buNone/>
            </a:pPr>
            <a:r>
              <a:rPr b="1" lang="en"/>
              <a:t>23</a:t>
            </a:r>
            <a:r>
              <a:rPr lang="en"/>
              <a:t>  Things to avoid</a:t>
            </a:r>
            <a:endParaRPr/>
          </a:p>
        </p:txBody>
      </p:sp>
      <p:sp>
        <p:nvSpPr>
          <p:cNvPr id="233" name="Google Shape;233;p36"/>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IBM Plex Sans"/>
                <a:ea typeface="IBM Plex Sans"/>
                <a:cs typeface="IBM Plex Sans"/>
                <a:sym typeface="IBM Plex Sans"/>
              </a:rPr>
              <a:t>Color Palette</a:t>
            </a:r>
            <a:endParaRPr sz="800">
              <a:solidFill>
                <a:schemeClr val="lt1"/>
              </a:solidFill>
              <a:latin typeface="IBM Plex Sans"/>
              <a:ea typeface="IBM Plex Sans"/>
              <a:cs typeface="IBM Plex Sans"/>
              <a:sym typeface="IBM Plex Sans"/>
            </a:endParaRPr>
          </a:p>
        </p:txBody>
      </p:sp>
      <p:cxnSp>
        <p:nvCxnSpPr>
          <p:cNvPr id="234" name="Google Shape;234;p36"/>
          <p:cNvCxnSpPr/>
          <p:nvPr/>
        </p:nvCxnSpPr>
        <p:spPr>
          <a:xfrm>
            <a:off x="1107450" y="3636125"/>
            <a:ext cx="3949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7"/>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40" name="Google Shape;240;p37"/>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Our color palette is a balance of beautiful color and grounding neutrals. The color distribution of the palette is mainly gray, white, and black. The secondary colors are used considerably less, but can add a pop of color or be used as an occasional background.</a:t>
            </a:r>
            <a:endParaRPr/>
          </a:p>
        </p:txBody>
      </p:sp>
      <p:sp>
        <p:nvSpPr>
          <p:cNvPr id="241" name="Google Shape;241;p37"/>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2" name="Google Shape;242;p37"/>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Your compositions should feel similar in color to the color distribution above.</a:t>
            </a:r>
            <a:endParaRPr/>
          </a:p>
          <a:p>
            <a:pPr indent="0" lvl="0" marL="0" rtl="0" algn="l">
              <a:spcBef>
                <a:spcPts val="1200"/>
              </a:spcBef>
              <a:spcAft>
                <a:spcPts val="1200"/>
              </a:spcAft>
              <a:buNone/>
            </a:pPr>
            <a:r>
              <a:t/>
            </a:r>
            <a:endParaRPr/>
          </a:p>
        </p:txBody>
      </p:sp>
      <p:pic>
        <p:nvPicPr>
          <p:cNvPr id="243" name="Google Shape;243;p37"/>
          <p:cNvPicPr preferRelativeResize="0"/>
          <p:nvPr/>
        </p:nvPicPr>
        <p:blipFill rotWithShape="1">
          <a:blip r:embed="rId3">
            <a:alphaModFix/>
          </a:blip>
          <a:srcRect b="0" l="0" r="0" t="0"/>
          <a:stretch/>
        </p:blipFill>
        <p:spPr>
          <a:xfrm>
            <a:off x="1918425" y="301100"/>
            <a:ext cx="2997174" cy="3002976"/>
          </a:xfrm>
          <a:prstGeom prst="rect">
            <a:avLst/>
          </a:prstGeom>
          <a:noFill/>
          <a:ln>
            <a:noFill/>
          </a:ln>
        </p:spPr>
      </p:pic>
      <p:pic>
        <p:nvPicPr>
          <p:cNvPr id="244" name="Google Shape;244;p37"/>
          <p:cNvPicPr preferRelativeResize="0"/>
          <p:nvPr/>
        </p:nvPicPr>
        <p:blipFill rotWithShape="1">
          <a:blip r:embed="rId4">
            <a:alphaModFix/>
          </a:blip>
          <a:srcRect b="39" l="0" r="0" t="49"/>
          <a:stretch/>
        </p:blipFill>
        <p:spPr>
          <a:xfrm>
            <a:off x="5525875" y="1481175"/>
            <a:ext cx="3206800" cy="716200"/>
          </a:xfrm>
          <a:prstGeom prst="rect">
            <a:avLst/>
          </a:prstGeom>
          <a:noFill/>
          <a:ln>
            <a:noFill/>
          </a:ln>
        </p:spPr>
      </p:pic>
      <p:sp>
        <p:nvSpPr>
          <p:cNvPr id="245" name="Google Shape;245;p37"/>
          <p:cNvSpPr txBox="1"/>
          <p:nvPr/>
        </p:nvSpPr>
        <p:spPr>
          <a:xfrm>
            <a:off x="5676263" y="2270681"/>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70%</a:t>
            </a:r>
            <a:endParaRPr b="1" sz="800">
              <a:latin typeface="Roboto"/>
              <a:ea typeface="Roboto"/>
              <a:cs typeface="Roboto"/>
              <a:sym typeface="Roboto"/>
            </a:endParaRPr>
          </a:p>
        </p:txBody>
      </p:sp>
      <p:sp>
        <p:nvSpPr>
          <p:cNvPr id="246" name="Google Shape;246;p37"/>
          <p:cNvSpPr txBox="1"/>
          <p:nvPr/>
        </p:nvSpPr>
        <p:spPr>
          <a:xfrm>
            <a:off x="7682695" y="2270675"/>
            <a:ext cx="10500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30%</a:t>
            </a:r>
            <a:endParaRPr b="1" sz="800">
              <a:latin typeface="Roboto"/>
              <a:ea typeface="Roboto"/>
              <a:cs typeface="Roboto"/>
              <a:sym typeface="Roboto"/>
            </a:endParaRPr>
          </a:p>
        </p:txBody>
      </p:sp>
      <p:sp>
        <p:nvSpPr>
          <p:cNvPr id="247" name="Google Shape;247;p37"/>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Color Palette</a:t>
            </a:r>
            <a:endParaRPr sz="800">
              <a:latin typeface="IBM Plex Sans"/>
              <a:ea typeface="IBM Plex Sans"/>
              <a:cs typeface="IBM Plex Sans"/>
              <a:sym typeface="IBM Plex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Colors</a:t>
            </a:r>
            <a:endParaRPr/>
          </a:p>
        </p:txBody>
      </p:sp>
      <p:sp>
        <p:nvSpPr>
          <p:cNvPr id="253" name="Google Shape;253;p38"/>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Our primary background color should be Tridymite Gray, but Cristobalite White is also acceptable. Use black backgrounds sparingly. Black should be used primarily for text and for the ruling lines.</a:t>
            </a:r>
            <a:endParaRPr/>
          </a:p>
        </p:txBody>
      </p:sp>
      <p:sp>
        <p:nvSpPr>
          <p:cNvPr id="254" name="Google Shape;254;p38"/>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5" name="Google Shape;255;p38"/>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purpose of this color palette is to balance out the brightness and contrast of the secondary palette. These colors help to ground other pops of color.</a:t>
            </a:r>
            <a:endParaRPr/>
          </a:p>
        </p:txBody>
      </p:sp>
      <p:sp>
        <p:nvSpPr>
          <p:cNvPr id="256" name="Google Shape;256;p38"/>
          <p:cNvSpPr/>
          <p:nvPr/>
        </p:nvSpPr>
        <p:spPr>
          <a:xfrm>
            <a:off x="3249760" y="699900"/>
            <a:ext cx="1359000" cy="1350900"/>
          </a:xfrm>
          <a:prstGeom prst="rect">
            <a:avLst/>
          </a:prstGeom>
          <a:solidFill>
            <a:srgbClr val="E8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8"/>
          <p:cNvSpPr/>
          <p:nvPr/>
        </p:nvSpPr>
        <p:spPr>
          <a:xfrm>
            <a:off x="4975110" y="699900"/>
            <a:ext cx="1359000" cy="135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p:nvPr/>
        </p:nvSpPr>
        <p:spPr>
          <a:xfrm>
            <a:off x="6700460" y="699900"/>
            <a:ext cx="1359000" cy="1350900"/>
          </a:xfrm>
          <a:prstGeom prst="rect">
            <a:avLst/>
          </a:prstGeom>
          <a:solidFill>
            <a:srgbClr val="010F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8"/>
          <p:cNvSpPr txBox="1"/>
          <p:nvPr/>
        </p:nvSpPr>
        <p:spPr>
          <a:xfrm>
            <a:off x="3249750" y="2124150"/>
            <a:ext cx="1359000" cy="126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latin typeface="Roboto"/>
                <a:ea typeface="Roboto"/>
                <a:cs typeface="Roboto"/>
                <a:sym typeface="Roboto"/>
              </a:rPr>
              <a:t>HEX: #E8E9EB</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RGB: 232, 233, 245</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CMYK: 8, 5, 4, 0</a:t>
            </a:r>
            <a:endParaRPr b="1" sz="800">
              <a:latin typeface="Roboto"/>
              <a:ea typeface="Roboto"/>
              <a:cs typeface="Roboto"/>
              <a:sym typeface="Roboto"/>
            </a:endParaRPr>
          </a:p>
          <a:p>
            <a:pPr indent="0" lvl="0" marL="0" rtl="0" algn="l">
              <a:lnSpc>
                <a:spcPct val="150000"/>
              </a:lnSpc>
              <a:spcBef>
                <a:spcPts val="1000"/>
              </a:spcBef>
              <a:spcAft>
                <a:spcPts val="1000"/>
              </a:spcAft>
              <a:buNone/>
            </a:pPr>
            <a:r>
              <a:rPr b="1" lang="en" sz="800">
                <a:latin typeface="Roboto"/>
                <a:ea typeface="Roboto"/>
                <a:cs typeface="Roboto"/>
                <a:sym typeface="Roboto"/>
              </a:rPr>
              <a:t>PMS: 5305 U</a:t>
            </a:r>
            <a:endParaRPr b="1" sz="800">
              <a:latin typeface="Roboto"/>
              <a:ea typeface="Roboto"/>
              <a:cs typeface="Roboto"/>
              <a:sym typeface="Roboto"/>
            </a:endParaRPr>
          </a:p>
        </p:txBody>
      </p:sp>
      <p:cxnSp>
        <p:nvCxnSpPr>
          <p:cNvPr id="260" name="Google Shape;260;p38"/>
          <p:cNvCxnSpPr/>
          <p:nvPr/>
        </p:nvCxnSpPr>
        <p:spPr>
          <a:xfrm flipH="1" rot="10800000">
            <a:off x="3257910" y="2417375"/>
            <a:ext cx="1350900" cy="810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38"/>
          <p:cNvCxnSpPr/>
          <p:nvPr/>
        </p:nvCxnSpPr>
        <p:spPr>
          <a:xfrm flipH="1" rot="10800000">
            <a:off x="3257910" y="2742925"/>
            <a:ext cx="1350900" cy="8100"/>
          </a:xfrm>
          <a:prstGeom prst="straightConnector1">
            <a:avLst/>
          </a:prstGeom>
          <a:noFill/>
          <a:ln cap="flat" cmpd="sng" w="9525">
            <a:solidFill>
              <a:schemeClr val="dk2"/>
            </a:solidFill>
            <a:prstDash val="solid"/>
            <a:round/>
            <a:headEnd len="med" w="med" type="none"/>
            <a:tailEnd len="med" w="med" type="none"/>
          </a:ln>
        </p:spPr>
      </p:cxnSp>
      <p:sp>
        <p:nvSpPr>
          <p:cNvPr id="262" name="Google Shape;262;p38"/>
          <p:cNvSpPr txBox="1"/>
          <p:nvPr/>
        </p:nvSpPr>
        <p:spPr>
          <a:xfrm>
            <a:off x="4975085" y="2124150"/>
            <a:ext cx="1359000" cy="93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latin typeface="Roboto"/>
                <a:ea typeface="Roboto"/>
                <a:cs typeface="Roboto"/>
                <a:sym typeface="Roboto"/>
              </a:rPr>
              <a:t>HEX: #FFFFFF</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RGB: 250, 250, 250</a:t>
            </a:r>
            <a:endParaRPr b="1" sz="800">
              <a:latin typeface="Roboto"/>
              <a:ea typeface="Roboto"/>
              <a:cs typeface="Roboto"/>
              <a:sym typeface="Roboto"/>
            </a:endParaRPr>
          </a:p>
          <a:p>
            <a:pPr indent="0" lvl="0" marL="0" rtl="0" algn="l">
              <a:lnSpc>
                <a:spcPct val="150000"/>
              </a:lnSpc>
              <a:spcBef>
                <a:spcPts val="1000"/>
              </a:spcBef>
              <a:spcAft>
                <a:spcPts val="1000"/>
              </a:spcAft>
              <a:buNone/>
            </a:pPr>
            <a:r>
              <a:rPr b="1" lang="en" sz="800">
                <a:latin typeface="Roboto"/>
                <a:ea typeface="Roboto"/>
                <a:cs typeface="Roboto"/>
                <a:sym typeface="Roboto"/>
              </a:rPr>
              <a:t>CMYK: 0, 0, 0, 0</a:t>
            </a:r>
            <a:endParaRPr b="1" sz="800">
              <a:latin typeface="Roboto"/>
              <a:ea typeface="Roboto"/>
              <a:cs typeface="Roboto"/>
              <a:sym typeface="Roboto"/>
            </a:endParaRPr>
          </a:p>
        </p:txBody>
      </p:sp>
      <p:cxnSp>
        <p:nvCxnSpPr>
          <p:cNvPr id="263" name="Google Shape;263;p38"/>
          <p:cNvCxnSpPr/>
          <p:nvPr/>
        </p:nvCxnSpPr>
        <p:spPr>
          <a:xfrm flipH="1" rot="10800000">
            <a:off x="4983235" y="2417375"/>
            <a:ext cx="1350900" cy="81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38"/>
          <p:cNvCxnSpPr/>
          <p:nvPr/>
        </p:nvCxnSpPr>
        <p:spPr>
          <a:xfrm flipH="1" rot="10800000">
            <a:off x="4983235" y="2742925"/>
            <a:ext cx="1350900" cy="8100"/>
          </a:xfrm>
          <a:prstGeom prst="straightConnector1">
            <a:avLst/>
          </a:prstGeom>
          <a:noFill/>
          <a:ln cap="flat" cmpd="sng" w="9525">
            <a:solidFill>
              <a:schemeClr val="dk2"/>
            </a:solidFill>
            <a:prstDash val="solid"/>
            <a:round/>
            <a:headEnd len="med" w="med" type="none"/>
            <a:tailEnd len="med" w="med" type="none"/>
          </a:ln>
        </p:spPr>
      </p:cxnSp>
      <p:sp>
        <p:nvSpPr>
          <p:cNvPr id="265" name="Google Shape;265;p38"/>
          <p:cNvSpPr txBox="1"/>
          <p:nvPr/>
        </p:nvSpPr>
        <p:spPr>
          <a:xfrm>
            <a:off x="6700400" y="2124150"/>
            <a:ext cx="1359000" cy="1222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latin typeface="Roboto"/>
                <a:ea typeface="Roboto"/>
                <a:cs typeface="Roboto"/>
                <a:sym typeface="Roboto"/>
              </a:rPr>
              <a:t>HEX: #010F0E</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RGB: 1, 15, 14</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CMYK: 80, 64, 67, 83</a:t>
            </a:r>
            <a:endParaRPr b="1" sz="800">
              <a:latin typeface="Roboto"/>
              <a:ea typeface="Roboto"/>
              <a:cs typeface="Roboto"/>
              <a:sym typeface="Roboto"/>
            </a:endParaRPr>
          </a:p>
          <a:p>
            <a:pPr indent="0" lvl="0" marL="0" rtl="0" algn="l">
              <a:lnSpc>
                <a:spcPct val="150000"/>
              </a:lnSpc>
              <a:spcBef>
                <a:spcPts val="1000"/>
              </a:spcBef>
              <a:spcAft>
                <a:spcPts val="1000"/>
              </a:spcAft>
              <a:buNone/>
            </a:pPr>
            <a:r>
              <a:rPr b="1" lang="en" sz="800">
                <a:latin typeface="Roboto"/>
                <a:ea typeface="Roboto"/>
                <a:cs typeface="Roboto"/>
                <a:sym typeface="Roboto"/>
              </a:rPr>
              <a:t>PMS: Black 6 U</a:t>
            </a:r>
            <a:endParaRPr b="1" sz="800">
              <a:latin typeface="Roboto"/>
              <a:ea typeface="Roboto"/>
              <a:cs typeface="Roboto"/>
              <a:sym typeface="Roboto"/>
            </a:endParaRPr>
          </a:p>
        </p:txBody>
      </p:sp>
      <p:cxnSp>
        <p:nvCxnSpPr>
          <p:cNvPr id="266" name="Google Shape;266;p38"/>
          <p:cNvCxnSpPr/>
          <p:nvPr/>
        </p:nvCxnSpPr>
        <p:spPr>
          <a:xfrm flipH="1" rot="10800000">
            <a:off x="6708560" y="2417375"/>
            <a:ext cx="1350900" cy="81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8"/>
          <p:cNvCxnSpPr/>
          <p:nvPr/>
        </p:nvCxnSpPr>
        <p:spPr>
          <a:xfrm flipH="1" rot="10800000">
            <a:off x="6708560" y="2742925"/>
            <a:ext cx="1350900" cy="8100"/>
          </a:xfrm>
          <a:prstGeom prst="straightConnector1">
            <a:avLst/>
          </a:prstGeom>
          <a:noFill/>
          <a:ln cap="flat" cmpd="sng" w="9525">
            <a:solidFill>
              <a:schemeClr val="dk2"/>
            </a:solidFill>
            <a:prstDash val="solid"/>
            <a:round/>
            <a:headEnd len="med" w="med" type="none"/>
            <a:tailEnd len="med" w="med" type="none"/>
          </a:ln>
        </p:spPr>
      </p:cxnSp>
      <p:sp>
        <p:nvSpPr>
          <p:cNvPr id="268" name="Google Shape;268;p38"/>
          <p:cNvSpPr txBox="1"/>
          <p:nvPr/>
        </p:nvSpPr>
        <p:spPr>
          <a:xfrm>
            <a:off x="3249760" y="699900"/>
            <a:ext cx="1359000" cy="32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latin typeface="Roboto"/>
                <a:ea typeface="Roboto"/>
                <a:cs typeface="Roboto"/>
                <a:sym typeface="Roboto"/>
              </a:rPr>
              <a:t>GALENA GRAY</a:t>
            </a:r>
            <a:endParaRPr b="1" sz="800">
              <a:latin typeface="Roboto"/>
              <a:ea typeface="Roboto"/>
              <a:cs typeface="Roboto"/>
              <a:sym typeface="Roboto"/>
            </a:endParaRPr>
          </a:p>
        </p:txBody>
      </p:sp>
      <p:sp>
        <p:nvSpPr>
          <p:cNvPr id="269" name="Google Shape;269;p38"/>
          <p:cNvSpPr txBox="1"/>
          <p:nvPr/>
        </p:nvSpPr>
        <p:spPr>
          <a:xfrm>
            <a:off x="4979185" y="699900"/>
            <a:ext cx="1359000" cy="32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latin typeface="Roboto"/>
                <a:ea typeface="Roboto"/>
                <a:cs typeface="Roboto"/>
                <a:sym typeface="Roboto"/>
              </a:rPr>
              <a:t>CRISTOBALITE WHITE</a:t>
            </a:r>
            <a:endParaRPr b="1" sz="800">
              <a:latin typeface="Roboto"/>
              <a:ea typeface="Roboto"/>
              <a:cs typeface="Roboto"/>
              <a:sym typeface="Roboto"/>
            </a:endParaRPr>
          </a:p>
        </p:txBody>
      </p:sp>
      <p:sp>
        <p:nvSpPr>
          <p:cNvPr id="270" name="Google Shape;270;p38"/>
          <p:cNvSpPr txBox="1"/>
          <p:nvPr/>
        </p:nvSpPr>
        <p:spPr>
          <a:xfrm>
            <a:off x="6708610" y="699900"/>
            <a:ext cx="1359000" cy="32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solidFill>
                  <a:schemeClr val="lt1"/>
                </a:solidFill>
                <a:latin typeface="Roboto"/>
                <a:ea typeface="Roboto"/>
                <a:cs typeface="Roboto"/>
                <a:sym typeface="Roboto"/>
              </a:rPr>
              <a:t>CARBIDE BLACK</a:t>
            </a:r>
            <a:endParaRPr b="1" sz="800">
              <a:solidFill>
                <a:schemeClr val="lt1"/>
              </a:solidFill>
              <a:latin typeface="Roboto"/>
              <a:ea typeface="Roboto"/>
              <a:cs typeface="Roboto"/>
              <a:sym typeface="Roboto"/>
            </a:endParaRPr>
          </a:p>
        </p:txBody>
      </p:sp>
      <p:sp>
        <p:nvSpPr>
          <p:cNvPr id="271" name="Google Shape;271;p38"/>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Color Palette</a:t>
            </a:r>
            <a:endParaRPr sz="800">
              <a:latin typeface="IBM Plex Sans"/>
              <a:ea typeface="IBM Plex Sans"/>
              <a:cs typeface="IBM Plex Sans"/>
              <a:sym typeface="IBM Plex Sans"/>
            </a:endParaRPr>
          </a:p>
        </p:txBody>
      </p:sp>
      <p:cxnSp>
        <p:nvCxnSpPr>
          <p:cNvPr id="272" name="Google Shape;272;p38"/>
          <p:cNvCxnSpPr/>
          <p:nvPr/>
        </p:nvCxnSpPr>
        <p:spPr>
          <a:xfrm flipH="1" rot="10800000">
            <a:off x="3257910" y="3068475"/>
            <a:ext cx="1350900" cy="81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8"/>
          <p:cNvCxnSpPr/>
          <p:nvPr/>
        </p:nvCxnSpPr>
        <p:spPr>
          <a:xfrm flipH="1" rot="10800000">
            <a:off x="6708560" y="3068475"/>
            <a:ext cx="1350900" cy="8100"/>
          </a:xfrm>
          <a:prstGeom prst="straightConnector1">
            <a:avLst/>
          </a:prstGeom>
          <a:noFill/>
          <a:ln cap="flat" cmpd="sng" w="9525">
            <a:solidFill>
              <a:schemeClr val="dk2"/>
            </a:solidFill>
            <a:prstDash val="solid"/>
            <a:round/>
            <a:headEnd len="med" w="med" type="none"/>
            <a:tailEnd len="med" w="med" type="none"/>
          </a:ln>
        </p:spPr>
      </p:cxnSp>
      <p:sp>
        <p:nvSpPr>
          <p:cNvPr id="274" name="Google Shape;274;p38"/>
          <p:cNvSpPr/>
          <p:nvPr/>
        </p:nvSpPr>
        <p:spPr>
          <a:xfrm>
            <a:off x="1524435" y="699900"/>
            <a:ext cx="1359000" cy="1350900"/>
          </a:xfrm>
          <a:prstGeom prst="rect">
            <a:avLst/>
          </a:prstGeom>
          <a:solidFill>
            <a:srgbClr val="F3F4F5"/>
          </a:solidFill>
          <a:ln cap="flat" cmpd="sng" w="9525">
            <a:solidFill>
              <a:srgbClr val="2C3A5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8"/>
          <p:cNvSpPr txBox="1"/>
          <p:nvPr/>
        </p:nvSpPr>
        <p:spPr>
          <a:xfrm>
            <a:off x="1524424" y="2124150"/>
            <a:ext cx="1500600" cy="93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800">
                <a:latin typeface="Roboto"/>
                <a:ea typeface="Roboto"/>
                <a:cs typeface="Roboto"/>
                <a:sym typeface="Roboto"/>
              </a:rPr>
              <a:t>HEX: #F3F4F5</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RGB: 243, 244, 245</a:t>
            </a:r>
            <a:endParaRPr b="1" sz="800">
              <a:latin typeface="Roboto"/>
              <a:ea typeface="Roboto"/>
              <a:cs typeface="Roboto"/>
              <a:sym typeface="Roboto"/>
            </a:endParaRPr>
          </a:p>
          <a:p>
            <a:pPr indent="0" lvl="0" marL="0" rtl="0" algn="l">
              <a:lnSpc>
                <a:spcPct val="150000"/>
              </a:lnSpc>
              <a:spcBef>
                <a:spcPts val="1000"/>
              </a:spcBef>
              <a:spcAft>
                <a:spcPts val="0"/>
              </a:spcAft>
              <a:buNone/>
            </a:pPr>
            <a:r>
              <a:rPr b="1" lang="en" sz="800">
                <a:latin typeface="Roboto"/>
                <a:ea typeface="Roboto"/>
                <a:cs typeface="Roboto"/>
                <a:sym typeface="Roboto"/>
              </a:rPr>
              <a:t>CMYK: 4, 2, 2, 0</a:t>
            </a:r>
            <a:endParaRPr b="1" sz="800">
              <a:latin typeface="Roboto"/>
              <a:ea typeface="Roboto"/>
              <a:cs typeface="Roboto"/>
              <a:sym typeface="Roboto"/>
            </a:endParaRPr>
          </a:p>
          <a:p>
            <a:pPr indent="0" lvl="0" marL="0" rtl="0" algn="l">
              <a:lnSpc>
                <a:spcPct val="150000"/>
              </a:lnSpc>
              <a:spcBef>
                <a:spcPts val="1000"/>
              </a:spcBef>
              <a:spcAft>
                <a:spcPts val="1000"/>
              </a:spcAft>
              <a:buNone/>
            </a:pPr>
            <a:r>
              <a:rPr b="1" lang="en" sz="800">
                <a:latin typeface="Roboto"/>
                <a:ea typeface="Roboto"/>
                <a:cs typeface="Roboto"/>
                <a:sym typeface="Roboto"/>
              </a:rPr>
              <a:t>PMS: 5315 U</a:t>
            </a:r>
            <a:endParaRPr b="1" sz="800">
              <a:latin typeface="Roboto"/>
              <a:ea typeface="Roboto"/>
              <a:cs typeface="Roboto"/>
              <a:sym typeface="Roboto"/>
            </a:endParaRPr>
          </a:p>
        </p:txBody>
      </p:sp>
      <p:cxnSp>
        <p:nvCxnSpPr>
          <p:cNvPr id="276" name="Google Shape;276;p38"/>
          <p:cNvCxnSpPr/>
          <p:nvPr/>
        </p:nvCxnSpPr>
        <p:spPr>
          <a:xfrm flipH="1" rot="10800000">
            <a:off x="1532585" y="2417375"/>
            <a:ext cx="1350900" cy="810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8"/>
          <p:cNvCxnSpPr/>
          <p:nvPr/>
        </p:nvCxnSpPr>
        <p:spPr>
          <a:xfrm flipH="1" rot="10800000">
            <a:off x="1532585" y="2742925"/>
            <a:ext cx="1350900" cy="8100"/>
          </a:xfrm>
          <a:prstGeom prst="straightConnector1">
            <a:avLst/>
          </a:prstGeom>
          <a:noFill/>
          <a:ln cap="flat" cmpd="sng" w="9525">
            <a:solidFill>
              <a:schemeClr val="dk2"/>
            </a:solidFill>
            <a:prstDash val="solid"/>
            <a:round/>
            <a:headEnd len="med" w="med" type="none"/>
            <a:tailEnd len="med" w="med" type="none"/>
          </a:ln>
        </p:spPr>
      </p:cxnSp>
      <p:sp>
        <p:nvSpPr>
          <p:cNvPr id="278" name="Google Shape;278;p38"/>
          <p:cNvSpPr txBox="1"/>
          <p:nvPr/>
        </p:nvSpPr>
        <p:spPr>
          <a:xfrm>
            <a:off x="1524435" y="699900"/>
            <a:ext cx="1359000" cy="325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latin typeface="Roboto"/>
                <a:ea typeface="Roboto"/>
                <a:cs typeface="Roboto"/>
                <a:sym typeface="Roboto"/>
              </a:rPr>
              <a:t>TRIDYMITE GRAY</a:t>
            </a:r>
            <a:endParaRPr b="1" sz="800">
              <a:latin typeface="Roboto"/>
              <a:ea typeface="Roboto"/>
              <a:cs typeface="Roboto"/>
              <a:sym typeface="Roboto"/>
            </a:endParaRPr>
          </a:p>
        </p:txBody>
      </p:sp>
      <p:cxnSp>
        <p:nvCxnSpPr>
          <p:cNvPr id="279" name="Google Shape;279;p38"/>
          <p:cNvCxnSpPr/>
          <p:nvPr/>
        </p:nvCxnSpPr>
        <p:spPr>
          <a:xfrm flipH="1" rot="10800000">
            <a:off x="1532585" y="3068475"/>
            <a:ext cx="1350900" cy="8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9"/>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Try to use a range of these secondary colors, not favoring one over the other. The ratio of secondary colors in a composition should roughly follow the ratio illustrated by the color wheel in slide 21.</a:t>
            </a:r>
            <a:endParaRPr/>
          </a:p>
        </p:txBody>
      </p:sp>
      <p:sp>
        <p:nvSpPr>
          <p:cNvPr id="285" name="Google Shape;285;p39"/>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Accent Colors</a:t>
            </a:r>
            <a:endParaRPr/>
          </a:p>
        </p:txBody>
      </p:sp>
      <p:sp>
        <p:nvSpPr>
          <p:cNvPr id="286" name="Google Shape;286;p39"/>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Use accent colors more sparingly than the primary colors. They’re effective to draw attention to a certain part of a composition, an important word or piece of copy, or to break up large blocks of </a:t>
            </a:r>
            <a:r>
              <a:rPr lang="en"/>
              <a:t>gray/white</a:t>
            </a:r>
            <a:r>
              <a:rPr lang="en"/>
              <a:t> in a composition.</a:t>
            </a:r>
            <a:endParaRPr/>
          </a:p>
          <a:p>
            <a:pPr indent="0" lvl="0" marL="0" rtl="0" algn="l">
              <a:spcBef>
                <a:spcPts val="1200"/>
              </a:spcBef>
              <a:spcAft>
                <a:spcPts val="1200"/>
              </a:spcAft>
              <a:buNone/>
            </a:pPr>
            <a:r>
              <a:t/>
            </a:r>
            <a:endParaRPr/>
          </a:p>
        </p:txBody>
      </p:sp>
      <p:sp>
        <p:nvSpPr>
          <p:cNvPr id="287" name="Google Shape;287;p39"/>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8" name="Google Shape;288;p39"/>
          <p:cNvSpPr/>
          <p:nvPr/>
        </p:nvSpPr>
        <p:spPr>
          <a:xfrm>
            <a:off x="968450" y="1129749"/>
            <a:ext cx="1092600" cy="1086300"/>
          </a:xfrm>
          <a:prstGeom prst="rect">
            <a:avLst/>
          </a:prstGeom>
          <a:solidFill>
            <a:srgbClr val="D267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9"/>
          <p:cNvSpPr/>
          <p:nvPr/>
        </p:nvSpPr>
        <p:spPr>
          <a:xfrm>
            <a:off x="2355787" y="1129749"/>
            <a:ext cx="1092600" cy="1086300"/>
          </a:xfrm>
          <a:prstGeom prst="rect">
            <a:avLst/>
          </a:prstGeom>
          <a:solidFill>
            <a:srgbClr val="D1CE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9"/>
          <p:cNvSpPr/>
          <p:nvPr/>
        </p:nvSpPr>
        <p:spPr>
          <a:xfrm>
            <a:off x="3743123" y="1129749"/>
            <a:ext cx="1092600" cy="1086300"/>
          </a:xfrm>
          <a:prstGeom prst="rect">
            <a:avLst/>
          </a:prstGeom>
          <a:solidFill>
            <a:srgbClr val="5998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9"/>
          <p:cNvSpPr txBox="1"/>
          <p:nvPr/>
        </p:nvSpPr>
        <p:spPr>
          <a:xfrm>
            <a:off x="968450" y="2274974"/>
            <a:ext cx="1092600" cy="10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#D26728</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210, 103, 40</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7, 76, 100, 1</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717 U</a:t>
            </a:r>
            <a:endParaRPr b="1" sz="800">
              <a:latin typeface="Roboto"/>
              <a:ea typeface="Roboto"/>
              <a:cs typeface="Roboto"/>
              <a:sym typeface="Roboto"/>
            </a:endParaRPr>
          </a:p>
        </p:txBody>
      </p:sp>
      <p:cxnSp>
        <p:nvCxnSpPr>
          <p:cNvPr id="292" name="Google Shape;292;p39"/>
          <p:cNvCxnSpPr/>
          <p:nvPr/>
        </p:nvCxnSpPr>
        <p:spPr>
          <a:xfrm flipH="1" rot="10800000">
            <a:off x="975003"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293" name="Google Shape;293;p39"/>
          <p:cNvCxnSpPr/>
          <p:nvPr/>
        </p:nvCxnSpPr>
        <p:spPr>
          <a:xfrm flipH="1" rot="10800000">
            <a:off x="975003"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294" name="Google Shape;294;p39"/>
          <p:cNvSpPr txBox="1"/>
          <p:nvPr/>
        </p:nvSpPr>
        <p:spPr>
          <a:xfrm>
            <a:off x="2355775" y="2274974"/>
            <a:ext cx="1092600" cy="108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#D1CEE6</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209, 206, 230</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16, 16, 0, 0</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2085 U</a:t>
            </a:r>
            <a:endParaRPr b="1" sz="800">
              <a:latin typeface="Roboto"/>
              <a:ea typeface="Roboto"/>
              <a:cs typeface="Roboto"/>
              <a:sym typeface="Roboto"/>
            </a:endParaRPr>
          </a:p>
        </p:txBody>
      </p:sp>
      <p:cxnSp>
        <p:nvCxnSpPr>
          <p:cNvPr id="295" name="Google Shape;295;p39"/>
          <p:cNvCxnSpPr/>
          <p:nvPr/>
        </p:nvCxnSpPr>
        <p:spPr>
          <a:xfrm flipH="1" rot="10800000">
            <a:off x="2362320"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296" name="Google Shape;296;p39"/>
          <p:cNvCxnSpPr/>
          <p:nvPr/>
        </p:nvCxnSpPr>
        <p:spPr>
          <a:xfrm flipH="1" rot="10800000">
            <a:off x="2362320"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297" name="Google Shape;297;p39"/>
          <p:cNvSpPr txBox="1"/>
          <p:nvPr/>
        </p:nvSpPr>
        <p:spPr>
          <a:xfrm>
            <a:off x="3743075" y="2274974"/>
            <a:ext cx="10926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#5998DD</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89, 152, 221</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68, 29, 0, 0</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279 U</a:t>
            </a:r>
            <a:endParaRPr b="1" sz="800">
              <a:latin typeface="Roboto"/>
              <a:ea typeface="Roboto"/>
              <a:cs typeface="Roboto"/>
              <a:sym typeface="Roboto"/>
            </a:endParaRPr>
          </a:p>
        </p:txBody>
      </p:sp>
      <p:cxnSp>
        <p:nvCxnSpPr>
          <p:cNvPr id="298" name="Google Shape;298;p39"/>
          <p:cNvCxnSpPr/>
          <p:nvPr/>
        </p:nvCxnSpPr>
        <p:spPr>
          <a:xfrm flipH="1" rot="10800000">
            <a:off x="3749636"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299" name="Google Shape;299;p39"/>
          <p:cNvCxnSpPr/>
          <p:nvPr/>
        </p:nvCxnSpPr>
        <p:spPr>
          <a:xfrm flipH="1" rot="10800000">
            <a:off x="3749636"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300" name="Google Shape;300;p39"/>
          <p:cNvSpPr txBox="1"/>
          <p:nvPr/>
        </p:nvSpPr>
        <p:spPr>
          <a:xfrm>
            <a:off x="968450"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solidFill>
                  <a:schemeClr val="lt1"/>
                </a:solidFill>
                <a:latin typeface="Roboto"/>
                <a:ea typeface="Roboto"/>
                <a:cs typeface="Roboto"/>
                <a:sym typeface="Roboto"/>
              </a:rPr>
              <a:t>JASPER RED</a:t>
            </a:r>
            <a:endParaRPr b="1" sz="800">
              <a:solidFill>
                <a:schemeClr val="lt1"/>
              </a:solidFill>
              <a:latin typeface="Roboto"/>
              <a:ea typeface="Roboto"/>
              <a:cs typeface="Roboto"/>
              <a:sym typeface="Roboto"/>
            </a:endParaRPr>
          </a:p>
        </p:txBody>
      </p:sp>
      <p:sp>
        <p:nvSpPr>
          <p:cNvPr id="301" name="Google Shape;301;p39"/>
          <p:cNvSpPr txBox="1"/>
          <p:nvPr/>
        </p:nvSpPr>
        <p:spPr>
          <a:xfrm>
            <a:off x="2359063"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800">
                <a:latin typeface="Roboto"/>
                <a:ea typeface="Roboto"/>
                <a:cs typeface="Roboto"/>
                <a:sym typeface="Roboto"/>
              </a:rPr>
              <a:t>QUARTZ LAVENDER</a:t>
            </a:r>
            <a:endParaRPr b="1" sz="800">
              <a:latin typeface="Roboto"/>
              <a:ea typeface="Roboto"/>
              <a:cs typeface="Roboto"/>
              <a:sym typeface="Roboto"/>
            </a:endParaRPr>
          </a:p>
        </p:txBody>
      </p:sp>
      <p:sp>
        <p:nvSpPr>
          <p:cNvPr id="302" name="Google Shape;302;p39"/>
          <p:cNvSpPr txBox="1"/>
          <p:nvPr/>
        </p:nvSpPr>
        <p:spPr>
          <a:xfrm>
            <a:off x="3749676"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solidFill>
                  <a:schemeClr val="lt1"/>
                </a:solidFill>
                <a:latin typeface="Roboto"/>
                <a:ea typeface="Roboto"/>
                <a:cs typeface="Roboto"/>
                <a:sym typeface="Roboto"/>
              </a:rPr>
              <a:t>OPAL BLUE</a:t>
            </a:r>
            <a:endParaRPr b="1" sz="800">
              <a:solidFill>
                <a:schemeClr val="lt1"/>
              </a:solidFill>
              <a:latin typeface="Roboto"/>
              <a:ea typeface="Roboto"/>
              <a:cs typeface="Roboto"/>
              <a:sym typeface="Roboto"/>
            </a:endParaRPr>
          </a:p>
        </p:txBody>
      </p:sp>
      <p:sp>
        <p:nvSpPr>
          <p:cNvPr id="303" name="Google Shape;303;p39"/>
          <p:cNvSpPr/>
          <p:nvPr/>
        </p:nvSpPr>
        <p:spPr>
          <a:xfrm>
            <a:off x="5062050" y="1129749"/>
            <a:ext cx="1092600" cy="1086300"/>
          </a:xfrm>
          <a:prstGeom prst="rect">
            <a:avLst/>
          </a:prstGeom>
          <a:solidFill>
            <a:srgbClr val="C0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9"/>
          <p:cNvSpPr/>
          <p:nvPr/>
        </p:nvSpPr>
        <p:spPr>
          <a:xfrm>
            <a:off x="6449387" y="1129749"/>
            <a:ext cx="1092600" cy="1086300"/>
          </a:xfrm>
          <a:prstGeom prst="rect">
            <a:avLst/>
          </a:prstGeom>
          <a:solidFill>
            <a:srgbClr val="2A9C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
          <p:cNvSpPr/>
          <p:nvPr/>
        </p:nvSpPr>
        <p:spPr>
          <a:xfrm>
            <a:off x="7836723" y="1129749"/>
            <a:ext cx="1092600" cy="1086300"/>
          </a:xfrm>
          <a:prstGeom prst="rect">
            <a:avLst/>
          </a:prstGeom>
          <a:solidFill>
            <a:srgbClr val="A4C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txBox="1"/>
          <p:nvPr/>
        </p:nvSpPr>
        <p:spPr>
          <a:xfrm>
            <a:off x="5062050" y="2274974"/>
            <a:ext cx="1092600" cy="10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#C0E8DB</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192, 232, 219</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27, 0, 18, 0</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628 U</a:t>
            </a:r>
            <a:endParaRPr b="1" sz="800">
              <a:latin typeface="Roboto"/>
              <a:ea typeface="Roboto"/>
              <a:cs typeface="Roboto"/>
              <a:sym typeface="Roboto"/>
            </a:endParaRPr>
          </a:p>
        </p:txBody>
      </p:sp>
      <p:cxnSp>
        <p:nvCxnSpPr>
          <p:cNvPr id="307" name="Google Shape;307;p39"/>
          <p:cNvCxnSpPr/>
          <p:nvPr/>
        </p:nvCxnSpPr>
        <p:spPr>
          <a:xfrm flipH="1" rot="10800000">
            <a:off x="5068603"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08" name="Google Shape;308;p39"/>
          <p:cNvCxnSpPr/>
          <p:nvPr/>
        </p:nvCxnSpPr>
        <p:spPr>
          <a:xfrm flipH="1" rot="10800000">
            <a:off x="5068603"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309" name="Google Shape;309;p39"/>
          <p:cNvSpPr txBox="1"/>
          <p:nvPr/>
        </p:nvSpPr>
        <p:spPr>
          <a:xfrm>
            <a:off x="6449375" y="2274974"/>
            <a:ext cx="1092600" cy="103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a:t>
            </a:r>
            <a:r>
              <a:rPr b="1" lang="en" sz="800">
                <a:latin typeface="Roboto"/>
                <a:ea typeface="Roboto"/>
                <a:cs typeface="Roboto"/>
                <a:sym typeface="Roboto"/>
              </a:rPr>
              <a:t>2A9C4</a:t>
            </a:r>
            <a:r>
              <a:rPr b="1" lang="en" sz="800">
                <a:latin typeface="Roboto"/>
                <a:ea typeface="Roboto"/>
                <a:cs typeface="Roboto"/>
                <a:sym typeface="Roboto"/>
              </a:rPr>
              <a:t>F</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42, 156, 79</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91, 8, 100, 1</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2257 U</a:t>
            </a:r>
            <a:endParaRPr b="1" sz="800">
              <a:latin typeface="Roboto"/>
              <a:ea typeface="Roboto"/>
              <a:cs typeface="Roboto"/>
              <a:sym typeface="Roboto"/>
            </a:endParaRPr>
          </a:p>
        </p:txBody>
      </p:sp>
      <p:cxnSp>
        <p:nvCxnSpPr>
          <p:cNvPr id="310" name="Google Shape;310;p39"/>
          <p:cNvCxnSpPr/>
          <p:nvPr/>
        </p:nvCxnSpPr>
        <p:spPr>
          <a:xfrm flipH="1" rot="10800000">
            <a:off x="6455920"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11" name="Google Shape;311;p39"/>
          <p:cNvCxnSpPr/>
          <p:nvPr/>
        </p:nvCxnSpPr>
        <p:spPr>
          <a:xfrm flipH="1" rot="10800000">
            <a:off x="6455920"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312" name="Google Shape;312;p39"/>
          <p:cNvSpPr txBox="1"/>
          <p:nvPr/>
        </p:nvSpPr>
        <p:spPr>
          <a:xfrm>
            <a:off x="7836675" y="2274974"/>
            <a:ext cx="10926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800">
                <a:latin typeface="Roboto"/>
                <a:ea typeface="Roboto"/>
                <a:cs typeface="Roboto"/>
                <a:sym typeface="Roboto"/>
              </a:rPr>
              <a:t>HEX: #A4CC2D</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RGB: 164, 204, 45</a:t>
            </a:r>
            <a:endParaRPr b="1" sz="800">
              <a:latin typeface="Roboto"/>
              <a:ea typeface="Roboto"/>
              <a:cs typeface="Roboto"/>
              <a:sym typeface="Roboto"/>
            </a:endParaRPr>
          </a:p>
          <a:p>
            <a:pPr indent="0" lvl="0" marL="0" rtl="0" algn="l">
              <a:lnSpc>
                <a:spcPct val="100000"/>
              </a:lnSpc>
              <a:spcBef>
                <a:spcPts val="1000"/>
              </a:spcBef>
              <a:spcAft>
                <a:spcPts val="0"/>
              </a:spcAft>
              <a:buNone/>
            </a:pPr>
            <a:r>
              <a:rPr b="1" lang="en" sz="800">
                <a:latin typeface="Roboto"/>
                <a:ea typeface="Roboto"/>
                <a:cs typeface="Roboto"/>
                <a:sym typeface="Roboto"/>
              </a:rPr>
              <a:t>CMYK: 46, 0, 100, 0</a:t>
            </a:r>
            <a:endParaRPr b="1" sz="800">
              <a:latin typeface="Roboto"/>
              <a:ea typeface="Roboto"/>
              <a:cs typeface="Roboto"/>
              <a:sym typeface="Roboto"/>
            </a:endParaRPr>
          </a:p>
          <a:p>
            <a:pPr indent="0" lvl="0" marL="0" rtl="0" algn="l">
              <a:lnSpc>
                <a:spcPct val="100000"/>
              </a:lnSpc>
              <a:spcBef>
                <a:spcPts val="1000"/>
              </a:spcBef>
              <a:spcAft>
                <a:spcPts val="1000"/>
              </a:spcAft>
              <a:buNone/>
            </a:pPr>
            <a:r>
              <a:rPr b="1" lang="en" sz="800">
                <a:latin typeface="Roboto"/>
                <a:ea typeface="Roboto"/>
                <a:cs typeface="Roboto"/>
                <a:sym typeface="Roboto"/>
              </a:rPr>
              <a:t>PMS: 366 U</a:t>
            </a:r>
            <a:endParaRPr b="1" sz="800">
              <a:latin typeface="Roboto"/>
              <a:ea typeface="Roboto"/>
              <a:cs typeface="Roboto"/>
              <a:sym typeface="Roboto"/>
            </a:endParaRPr>
          </a:p>
        </p:txBody>
      </p:sp>
      <p:cxnSp>
        <p:nvCxnSpPr>
          <p:cNvPr id="313" name="Google Shape;313;p39"/>
          <p:cNvCxnSpPr/>
          <p:nvPr/>
        </p:nvCxnSpPr>
        <p:spPr>
          <a:xfrm flipH="1" rot="10800000">
            <a:off x="7843236" y="2510671"/>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14" name="Google Shape;314;p39"/>
          <p:cNvCxnSpPr/>
          <p:nvPr/>
        </p:nvCxnSpPr>
        <p:spPr>
          <a:xfrm flipH="1" rot="10800000">
            <a:off x="7843236" y="2772443"/>
            <a:ext cx="1086300" cy="6600"/>
          </a:xfrm>
          <a:prstGeom prst="straightConnector1">
            <a:avLst/>
          </a:prstGeom>
          <a:noFill/>
          <a:ln cap="flat" cmpd="sng" w="9525">
            <a:solidFill>
              <a:schemeClr val="dk2"/>
            </a:solidFill>
            <a:prstDash val="solid"/>
            <a:round/>
            <a:headEnd len="med" w="med" type="none"/>
            <a:tailEnd len="med" w="med" type="none"/>
          </a:ln>
        </p:spPr>
      </p:cxnSp>
      <p:sp>
        <p:nvSpPr>
          <p:cNvPr id="315" name="Google Shape;315;p39"/>
          <p:cNvSpPr txBox="1"/>
          <p:nvPr/>
        </p:nvSpPr>
        <p:spPr>
          <a:xfrm>
            <a:off x="5062050"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b="1" lang="en" sz="800">
                <a:latin typeface="Roboto"/>
                <a:ea typeface="Roboto"/>
                <a:cs typeface="Roboto"/>
                <a:sym typeface="Roboto"/>
              </a:rPr>
              <a:t>COESITE TEAL</a:t>
            </a:r>
            <a:endParaRPr b="1" sz="800">
              <a:latin typeface="Roboto"/>
              <a:ea typeface="Roboto"/>
              <a:cs typeface="Roboto"/>
              <a:sym typeface="Roboto"/>
            </a:endParaRPr>
          </a:p>
        </p:txBody>
      </p:sp>
      <p:sp>
        <p:nvSpPr>
          <p:cNvPr id="316" name="Google Shape;316;p39"/>
          <p:cNvSpPr txBox="1"/>
          <p:nvPr/>
        </p:nvSpPr>
        <p:spPr>
          <a:xfrm>
            <a:off x="6452663"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800">
                <a:solidFill>
                  <a:schemeClr val="lt1"/>
                </a:solidFill>
                <a:latin typeface="Roboto"/>
                <a:ea typeface="Roboto"/>
                <a:cs typeface="Roboto"/>
                <a:sym typeface="Roboto"/>
              </a:rPr>
              <a:t>CHALCEDONY GREEN</a:t>
            </a:r>
            <a:endParaRPr b="1" sz="800">
              <a:solidFill>
                <a:schemeClr val="lt1"/>
              </a:solidFill>
              <a:latin typeface="Roboto"/>
              <a:ea typeface="Roboto"/>
              <a:cs typeface="Roboto"/>
              <a:sym typeface="Roboto"/>
            </a:endParaRPr>
          </a:p>
        </p:txBody>
      </p:sp>
      <p:sp>
        <p:nvSpPr>
          <p:cNvPr id="317" name="Google Shape;317;p39"/>
          <p:cNvSpPr txBox="1"/>
          <p:nvPr/>
        </p:nvSpPr>
        <p:spPr>
          <a:xfrm>
            <a:off x="7843276" y="1129749"/>
            <a:ext cx="1092600" cy="26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800">
                <a:solidFill>
                  <a:srgbClr val="022624"/>
                </a:solidFill>
                <a:latin typeface="Roboto"/>
                <a:ea typeface="Roboto"/>
                <a:cs typeface="Roboto"/>
                <a:sym typeface="Roboto"/>
              </a:rPr>
              <a:t>LECHATELIERITE LIME</a:t>
            </a:r>
            <a:endParaRPr b="1" sz="800">
              <a:solidFill>
                <a:srgbClr val="022624"/>
              </a:solidFill>
              <a:latin typeface="Roboto"/>
              <a:ea typeface="Roboto"/>
              <a:cs typeface="Roboto"/>
              <a:sym typeface="Roboto"/>
            </a:endParaRPr>
          </a:p>
        </p:txBody>
      </p:sp>
      <p:sp>
        <p:nvSpPr>
          <p:cNvPr id="318" name="Google Shape;318;p39"/>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Color Palette</a:t>
            </a:r>
            <a:endParaRPr sz="800">
              <a:latin typeface="IBM Plex Sans"/>
              <a:ea typeface="IBM Plex Sans"/>
              <a:cs typeface="IBM Plex Sans"/>
              <a:sym typeface="IBM Plex Sans"/>
            </a:endParaRPr>
          </a:p>
        </p:txBody>
      </p:sp>
      <p:cxnSp>
        <p:nvCxnSpPr>
          <p:cNvPr id="319" name="Google Shape;319;p39"/>
          <p:cNvCxnSpPr/>
          <p:nvPr/>
        </p:nvCxnSpPr>
        <p:spPr>
          <a:xfrm flipH="1" rot="10800000">
            <a:off x="975003" y="3034218"/>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20" name="Google Shape;320;p39"/>
          <p:cNvCxnSpPr/>
          <p:nvPr/>
        </p:nvCxnSpPr>
        <p:spPr>
          <a:xfrm flipH="1" rot="10800000">
            <a:off x="2362320" y="3034218"/>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21" name="Google Shape;321;p39"/>
          <p:cNvCxnSpPr/>
          <p:nvPr/>
        </p:nvCxnSpPr>
        <p:spPr>
          <a:xfrm flipH="1" rot="10800000">
            <a:off x="3749636" y="3034218"/>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22" name="Google Shape;322;p39"/>
          <p:cNvCxnSpPr/>
          <p:nvPr/>
        </p:nvCxnSpPr>
        <p:spPr>
          <a:xfrm flipH="1" rot="10800000">
            <a:off x="5068603" y="3027668"/>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23" name="Google Shape;323;p39"/>
          <p:cNvCxnSpPr/>
          <p:nvPr/>
        </p:nvCxnSpPr>
        <p:spPr>
          <a:xfrm flipH="1" rot="10800000">
            <a:off x="6455920" y="3021068"/>
            <a:ext cx="1086300" cy="6600"/>
          </a:xfrm>
          <a:prstGeom prst="straightConnector1">
            <a:avLst/>
          </a:prstGeom>
          <a:noFill/>
          <a:ln cap="flat" cmpd="sng" w="9525">
            <a:solidFill>
              <a:schemeClr val="dk2"/>
            </a:solidFill>
            <a:prstDash val="solid"/>
            <a:round/>
            <a:headEnd len="med" w="med" type="none"/>
            <a:tailEnd len="med" w="med" type="none"/>
          </a:ln>
        </p:spPr>
      </p:cxnSp>
      <p:cxnSp>
        <p:nvCxnSpPr>
          <p:cNvPr id="324" name="Google Shape;324;p39"/>
          <p:cNvCxnSpPr/>
          <p:nvPr/>
        </p:nvCxnSpPr>
        <p:spPr>
          <a:xfrm flipH="1" rot="10800000">
            <a:off x="7843236" y="3021068"/>
            <a:ext cx="1086300" cy="66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avoid</a:t>
            </a:r>
            <a:endParaRPr/>
          </a:p>
        </p:txBody>
      </p:sp>
      <p:sp>
        <p:nvSpPr>
          <p:cNvPr id="330" name="Google Shape;330;p40"/>
          <p:cNvSpPr txBox="1"/>
          <p:nvPr>
            <p:ph idx="1" type="body"/>
          </p:nvPr>
        </p:nvSpPr>
        <p:spPr>
          <a:xfrm>
            <a:off x="2880300" y="3996175"/>
            <a:ext cx="30078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Our color helps signify our brand and should be handled with care. Never use color in any of these ways.</a:t>
            </a:r>
            <a:endParaRPr/>
          </a:p>
          <a:p>
            <a:pPr indent="0" lvl="0" marL="0" rtl="0" algn="l">
              <a:spcBef>
                <a:spcPts val="1200"/>
              </a:spcBef>
              <a:spcAft>
                <a:spcPts val="1200"/>
              </a:spcAft>
              <a:buNone/>
            </a:pPr>
            <a:r>
              <a:t/>
            </a:r>
            <a:endParaRPr/>
          </a:p>
        </p:txBody>
      </p:sp>
      <p:sp>
        <p:nvSpPr>
          <p:cNvPr id="331" name="Google Shape;331;p40"/>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32" name="Google Shape;332;p40"/>
          <p:cNvPicPr preferRelativeResize="0"/>
          <p:nvPr/>
        </p:nvPicPr>
        <p:blipFill rotWithShape="1">
          <a:blip r:embed="rId3">
            <a:alphaModFix/>
          </a:blip>
          <a:srcRect b="0" l="0" r="0" t="0"/>
          <a:stretch/>
        </p:blipFill>
        <p:spPr>
          <a:xfrm>
            <a:off x="2349750" y="451000"/>
            <a:ext cx="2232175" cy="1016350"/>
          </a:xfrm>
          <a:prstGeom prst="rect">
            <a:avLst/>
          </a:prstGeom>
          <a:noFill/>
          <a:ln>
            <a:noFill/>
          </a:ln>
        </p:spPr>
      </p:pic>
      <p:sp>
        <p:nvSpPr>
          <p:cNvPr id="333" name="Google Shape;333;p40"/>
          <p:cNvSpPr txBox="1"/>
          <p:nvPr/>
        </p:nvSpPr>
        <p:spPr>
          <a:xfrm>
            <a:off x="2559238"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colored text on a colored background</a:t>
            </a:r>
            <a:endParaRPr b="1" sz="800">
              <a:latin typeface="Roboto"/>
              <a:ea typeface="Roboto"/>
              <a:cs typeface="Roboto"/>
              <a:sym typeface="Roboto"/>
            </a:endParaRPr>
          </a:p>
        </p:txBody>
      </p:sp>
      <p:pic>
        <p:nvPicPr>
          <p:cNvPr id="334" name="Google Shape;334;p40"/>
          <p:cNvPicPr preferRelativeResize="0"/>
          <p:nvPr/>
        </p:nvPicPr>
        <p:blipFill rotWithShape="1">
          <a:blip r:embed="rId4">
            <a:alphaModFix/>
          </a:blip>
          <a:srcRect b="0" l="0" r="0" t="0"/>
          <a:stretch/>
        </p:blipFill>
        <p:spPr>
          <a:xfrm>
            <a:off x="5035425" y="451000"/>
            <a:ext cx="2232175" cy="1016350"/>
          </a:xfrm>
          <a:prstGeom prst="rect">
            <a:avLst/>
          </a:prstGeom>
          <a:noFill/>
          <a:ln>
            <a:noFill/>
          </a:ln>
        </p:spPr>
      </p:pic>
      <p:sp>
        <p:nvSpPr>
          <p:cNvPr id="335" name="Google Shape;335;p40"/>
          <p:cNvSpPr txBox="1"/>
          <p:nvPr/>
        </p:nvSpPr>
        <p:spPr>
          <a:xfrm>
            <a:off x="5244913"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the colors as gradients</a:t>
            </a:r>
            <a:endParaRPr b="1" sz="800">
              <a:latin typeface="Roboto"/>
              <a:ea typeface="Roboto"/>
              <a:cs typeface="Roboto"/>
              <a:sym typeface="Roboto"/>
            </a:endParaRPr>
          </a:p>
        </p:txBody>
      </p:sp>
      <p:pic>
        <p:nvPicPr>
          <p:cNvPr id="336" name="Google Shape;336;p40"/>
          <p:cNvPicPr preferRelativeResize="0"/>
          <p:nvPr/>
        </p:nvPicPr>
        <p:blipFill rotWithShape="1">
          <a:blip r:embed="rId5">
            <a:alphaModFix/>
          </a:blip>
          <a:srcRect b="0" l="0" r="0" t="0"/>
          <a:stretch/>
        </p:blipFill>
        <p:spPr>
          <a:xfrm>
            <a:off x="2349750" y="2066012"/>
            <a:ext cx="2232175" cy="1016350"/>
          </a:xfrm>
          <a:prstGeom prst="rect">
            <a:avLst/>
          </a:prstGeom>
          <a:noFill/>
          <a:ln>
            <a:noFill/>
          </a:ln>
        </p:spPr>
      </p:pic>
      <p:sp>
        <p:nvSpPr>
          <p:cNvPr id="337" name="Google Shape;337;p40"/>
          <p:cNvSpPr txBox="1"/>
          <p:nvPr/>
        </p:nvSpPr>
        <p:spPr>
          <a:xfrm>
            <a:off x="2459038" y="3047413"/>
            <a:ext cx="20136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text/background pairings that are not approved / ADA compliant (see slide 29)</a:t>
            </a:r>
            <a:endParaRPr b="1" sz="8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p:txBody>
      </p:sp>
      <p:pic>
        <p:nvPicPr>
          <p:cNvPr id="338" name="Google Shape;338;p40"/>
          <p:cNvPicPr preferRelativeResize="0"/>
          <p:nvPr/>
        </p:nvPicPr>
        <p:blipFill rotWithShape="1">
          <a:blip r:embed="rId6">
            <a:alphaModFix/>
          </a:blip>
          <a:srcRect b="39" l="0" r="0" t="49"/>
          <a:stretch/>
        </p:blipFill>
        <p:spPr>
          <a:xfrm>
            <a:off x="5035425" y="2062400"/>
            <a:ext cx="2232175" cy="1016350"/>
          </a:xfrm>
          <a:prstGeom prst="rect">
            <a:avLst/>
          </a:prstGeom>
          <a:noFill/>
          <a:ln>
            <a:noFill/>
          </a:ln>
        </p:spPr>
      </p:pic>
      <p:sp>
        <p:nvSpPr>
          <p:cNvPr id="339" name="Google Shape;339;p40"/>
          <p:cNvSpPr txBox="1"/>
          <p:nvPr/>
        </p:nvSpPr>
        <p:spPr>
          <a:xfrm>
            <a:off x="5244913" y="30438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colors outside the brand palette.</a:t>
            </a:r>
            <a:endParaRPr b="1" sz="800">
              <a:latin typeface="Roboto"/>
              <a:ea typeface="Roboto"/>
              <a:cs typeface="Roboto"/>
              <a:sym typeface="Roboto"/>
            </a:endParaRPr>
          </a:p>
        </p:txBody>
      </p:sp>
      <p:sp>
        <p:nvSpPr>
          <p:cNvPr id="340" name="Google Shape;340;p40"/>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Color Palette</a:t>
            </a:r>
            <a:endParaRPr sz="800">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E8DB"/>
        </a:solidFill>
      </p:bgPr>
    </p:bg>
    <p:spTree>
      <p:nvGrpSpPr>
        <p:cNvPr id="344" name="Shape 344"/>
        <p:cNvGrpSpPr/>
        <p:nvPr/>
      </p:nvGrpSpPr>
      <p:grpSpPr>
        <a:xfrm>
          <a:off x="0" y="0"/>
          <a:ext cx="0" cy="0"/>
          <a:chOff x="0" y="0"/>
          <a:chExt cx="0" cy="0"/>
        </a:xfrm>
      </p:grpSpPr>
      <p:sp>
        <p:nvSpPr>
          <p:cNvPr id="345" name="Google Shape;345;p41"/>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Typography</a:t>
            </a:r>
            <a:endParaRPr/>
          </a:p>
        </p:txBody>
      </p:sp>
      <p:sp>
        <p:nvSpPr>
          <p:cNvPr id="346" name="Google Shape;346;p41"/>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7" name="Google Shape;347;p41"/>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010F0E"/>
                </a:solidFill>
              </a:rPr>
              <a:t>‹#›</a:t>
            </a:fld>
            <a:endParaRPr>
              <a:solidFill>
                <a:srgbClr val="010F0E"/>
              </a:solidFill>
            </a:endParaRPr>
          </a:p>
        </p:txBody>
      </p:sp>
      <p:sp>
        <p:nvSpPr>
          <p:cNvPr id="348" name="Google Shape;348;p41"/>
          <p:cNvSpPr txBox="1"/>
          <p:nvPr>
            <p:ph idx="1" type="body"/>
          </p:nvPr>
        </p:nvSpPr>
        <p:spPr>
          <a:xfrm>
            <a:off x="5764750" y="2423848"/>
            <a:ext cx="2598600" cy="136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25</a:t>
            </a:r>
            <a:r>
              <a:rPr lang="en"/>
              <a:t>  Overview</a:t>
            </a:r>
            <a:endParaRPr/>
          </a:p>
          <a:p>
            <a:pPr indent="0" lvl="0" marL="0" rtl="0" algn="l">
              <a:lnSpc>
                <a:spcPct val="150000"/>
              </a:lnSpc>
              <a:spcBef>
                <a:spcPts val="0"/>
              </a:spcBef>
              <a:spcAft>
                <a:spcPts val="0"/>
              </a:spcAft>
              <a:buNone/>
            </a:pPr>
            <a:r>
              <a:rPr b="1" lang="en"/>
              <a:t>26</a:t>
            </a:r>
            <a:r>
              <a:rPr lang="en"/>
              <a:t>  Type Hierarchy</a:t>
            </a:r>
            <a:endParaRPr/>
          </a:p>
          <a:p>
            <a:pPr indent="0" lvl="0" marL="0" rtl="0" algn="l">
              <a:lnSpc>
                <a:spcPct val="150000"/>
              </a:lnSpc>
              <a:spcBef>
                <a:spcPts val="0"/>
              </a:spcBef>
              <a:spcAft>
                <a:spcPts val="0"/>
              </a:spcAft>
              <a:buNone/>
            </a:pPr>
            <a:r>
              <a:rPr b="1" lang="en"/>
              <a:t>27</a:t>
            </a:r>
            <a:r>
              <a:rPr lang="en"/>
              <a:t>  Substitute Fonts</a:t>
            </a:r>
            <a:endParaRPr/>
          </a:p>
          <a:p>
            <a:pPr indent="0" lvl="0" marL="0" rtl="0" algn="l">
              <a:lnSpc>
                <a:spcPct val="150000"/>
              </a:lnSpc>
              <a:spcBef>
                <a:spcPts val="0"/>
              </a:spcBef>
              <a:spcAft>
                <a:spcPts val="0"/>
              </a:spcAft>
              <a:buNone/>
            </a:pPr>
            <a:r>
              <a:rPr b="1" lang="en"/>
              <a:t>28</a:t>
            </a:r>
            <a:r>
              <a:rPr lang="en"/>
              <a:t>  Color and Type</a:t>
            </a:r>
            <a:endParaRPr/>
          </a:p>
          <a:p>
            <a:pPr indent="0" lvl="0" marL="0" rtl="0" algn="l">
              <a:lnSpc>
                <a:spcPct val="150000"/>
              </a:lnSpc>
              <a:spcBef>
                <a:spcPts val="0"/>
              </a:spcBef>
              <a:spcAft>
                <a:spcPts val="0"/>
              </a:spcAft>
              <a:buNone/>
            </a:pPr>
            <a:r>
              <a:rPr b="1" lang="en"/>
              <a:t>29</a:t>
            </a:r>
            <a:r>
              <a:rPr lang="en"/>
              <a:t>  Things to Avoid</a:t>
            </a:r>
            <a:endParaRPr/>
          </a:p>
        </p:txBody>
      </p:sp>
      <p:sp>
        <p:nvSpPr>
          <p:cNvPr id="349" name="Google Shape;349;p41"/>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10F0E"/>
                </a:solidFill>
                <a:latin typeface="IBM Plex Sans"/>
                <a:ea typeface="IBM Plex Sans"/>
                <a:cs typeface="IBM Plex Sans"/>
                <a:sym typeface="IBM Plex Sans"/>
              </a:rPr>
              <a:t>Typography</a:t>
            </a:r>
            <a:endParaRPr sz="800">
              <a:solidFill>
                <a:srgbClr val="010F0E"/>
              </a:solidFill>
              <a:latin typeface="IBM Plex Sans"/>
              <a:ea typeface="IBM Plex Sans"/>
              <a:cs typeface="IBM Plex Sans"/>
              <a:sym typeface="IBM Plex Sans"/>
            </a:endParaRPr>
          </a:p>
        </p:txBody>
      </p:sp>
      <p:cxnSp>
        <p:nvCxnSpPr>
          <p:cNvPr id="350" name="Google Shape;350;p41"/>
          <p:cNvCxnSpPr/>
          <p:nvPr/>
        </p:nvCxnSpPr>
        <p:spPr>
          <a:xfrm>
            <a:off x="1107450" y="3636125"/>
            <a:ext cx="3949800" cy="0"/>
          </a:xfrm>
          <a:prstGeom prst="straightConnector1">
            <a:avLst/>
          </a:prstGeom>
          <a:noFill/>
          <a:ln cap="flat" cmpd="sng" w="9525">
            <a:solidFill>
              <a:srgbClr val="010F0E"/>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2"/>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Our primary brand typeface is Denim, which suits any situation and is primarily used in marketing materials created by a graphic designer. Because of its narrow proportions, it works well in smaller spaces where space is limited. </a:t>
            </a:r>
            <a:endParaRPr/>
          </a:p>
        </p:txBody>
      </p:sp>
      <p:sp>
        <p:nvSpPr>
          <p:cNvPr id="356" name="Google Shape;356;p42"/>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357" name="Google Shape;357;p42"/>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58" name="Google Shape;358;p42"/>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brand also utilizes the typeface Roboto at smaller sizes, in body copy and callouts.This is the font employees will use for documents, presentations and most everything else. It is widely available in Google docs and can be downloaded to be used with Microsoft Office products. </a:t>
            </a:r>
            <a:endParaRPr/>
          </a:p>
          <a:p>
            <a:pPr indent="0" lvl="0" marL="0" rtl="0" algn="l">
              <a:spcBef>
                <a:spcPts val="1200"/>
              </a:spcBef>
              <a:spcAft>
                <a:spcPts val="1200"/>
              </a:spcAft>
              <a:buNone/>
            </a:pPr>
            <a:r>
              <a:t/>
            </a:r>
            <a:endParaRPr/>
          </a:p>
        </p:txBody>
      </p:sp>
      <p:pic>
        <p:nvPicPr>
          <p:cNvPr id="359" name="Google Shape;359;p42"/>
          <p:cNvPicPr preferRelativeResize="0"/>
          <p:nvPr/>
        </p:nvPicPr>
        <p:blipFill rotWithShape="1">
          <a:blip r:embed="rId3">
            <a:alphaModFix/>
          </a:blip>
          <a:srcRect b="0" l="0" r="0" t="0"/>
          <a:stretch/>
        </p:blipFill>
        <p:spPr>
          <a:xfrm>
            <a:off x="1624474" y="459650"/>
            <a:ext cx="4633600" cy="2930375"/>
          </a:xfrm>
          <a:prstGeom prst="rect">
            <a:avLst/>
          </a:prstGeom>
          <a:noFill/>
          <a:ln>
            <a:noFill/>
          </a:ln>
        </p:spPr>
      </p:pic>
      <p:pic>
        <p:nvPicPr>
          <p:cNvPr id="360" name="Google Shape;360;p42"/>
          <p:cNvPicPr preferRelativeResize="0"/>
          <p:nvPr/>
        </p:nvPicPr>
        <p:blipFill rotWithShape="1">
          <a:blip r:embed="rId4">
            <a:alphaModFix/>
          </a:blip>
          <a:srcRect b="0" l="0" r="0" t="0"/>
          <a:stretch/>
        </p:blipFill>
        <p:spPr>
          <a:xfrm>
            <a:off x="7117125" y="2360924"/>
            <a:ext cx="1379425" cy="949825"/>
          </a:xfrm>
          <a:prstGeom prst="rect">
            <a:avLst/>
          </a:prstGeom>
          <a:noFill/>
          <a:ln>
            <a:noFill/>
          </a:ln>
        </p:spPr>
      </p:pic>
      <p:sp>
        <p:nvSpPr>
          <p:cNvPr id="361" name="Google Shape;361;p42"/>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22624"/>
                </a:solidFill>
                <a:latin typeface="IBM Plex Sans"/>
                <a:ea typeface="IBM Plex Sans"/>
                <a:cs typeface="IBM Plex Sans"/>
                <a:sym typeface="IBM Plex Sans"/>
              </a:rPr>
              <a:t>Typography</a:t>
            </a:r>
            <a:endParaRPr sz="800">
              <a:solidFill>
                <a:srgbClr val="022624"/>
              </a:solidFill>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3"/>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Hierarchy</a:t>
            </a:r>
            <a:endParaRPr/>
          </a:p>
        </p:txBody>
      </p:sp>
      <p:sp>
        <p:nvSpPr>
          <p:cNvPr id="367" name="Google Shape;367;p43"/>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creating a composition, begin with the appropriate size of the body copy for the composition. </a:t>
            </a:r>
            <a:endParaRPr/>
          </a:p>
          <a:p>
            <a:pPr indent="0" lvl="0" marL="0" rtl="0" algn="l">
              <a:spcBef>
                <a:spcPts val="1200"/>
              </a:spcBef>
              <a:spcAft>
                <a:spcPts val="0"/>
              </a:spcAft>
              <a:buClr>
                <a:schemeClr val="dk1"/>
              </a:buClr>
              <a:buSzPts val="1100"/>
              <a:buFont typeface="Arial"/>
              <a:buNone/>
            </a:pPr>
            <a:r>
              <a:rPr lang="en"/>
              <a:t>From there, the rest of the type hierarchy is determined based on the scaling factor x the size of the body copy.</a:t>
            </a:r>
            <a:endParaRPr/>
          </a:p>
          <a:p>
            <a:pPr indent="0" lvl="0" marL="0" rtl="0" algn="l">
              <a:spcBef>
                <a:spcPts val="1200"/>
              </a:spcBef>
              <a:spcAft>
                <a:spcPts val="1200"/>
              </a:spcAft>
              <a:buNone/>
            </a:pPr>
            <a:r>
              <a:t/>
            </a:r>
            <a:endParaRPr/>
          </a:p>
        </p:txBody>
      </p:sp>
      <p:sp>
        <p:nvSpPr>
          <p:cNvPr id="368" name="Google Shape;368;p43"/>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9" name="Google Shape;369;p43"/>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This hierarchy helps our brand material feel cohesive. Use this type hierarchy as a guide, and your best-judgment when it’s necessary to deviate from it.</a:t>
            </a:r>
            <a:endParaRPr/>
          </a:p>
        </p:txBody>
      </p:sp>
      <p:sp>
        <p:nvSpPr>
          <p:cNvPr id="370" name="Google Shape;370;p43"/>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22624"/>
                </a:solidFill>
                <a:latin typeface="IBM Plex Sans"/>
                <a:ea typeface="IBM Plex Sans"/>
                <a:cs typeface="IBM Plex Sans"/>
                <a:sym typeface="IBM Plex Sans"/>
              </a:rPr>
              <a:t>Typography</a:t>
            </a:r>
            <a:endParaRPr sz="800">
              <a:solidFill>
                <a:srgbClr val="022624"/>
              </a:solidFill>
              <a:latin typeface="IBM Plex Sans"/>
              <a:ea typeface="IBM Plex Sans"/>
              <a:cs typeface="IBM Plex Sans"/>
              <a:sym typeface="IBM Plex Sans"/>
            </a:endParaRPr>
          </a:p>
        </p:txBody>
      </p:sp>
      <p:pic>
        <p:nvPicPr>
          <p:cNvPr id="371" name="Google Shape;371;p43"/>
          <p:cNvPicPr preferRelativeResize="0"/>
          <p:nvPr/>
        </p:nvPicPr>
        <p:blipFill rotWithShape="1">
          <a:blip r:embed="rId3">
            <a:alphaModFix/>
          </a:blip>
          <a:srcRect b="0" l="0" r="10" t="0"/>
          <a:stretch/>
        </p:blipFill>
        <p:spPr>
          <a:xfrm>
            <a:off x="2880299" y="304825"/>
            <a:ext cx="4254327" cy="320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4"/>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Substitute Fonts</a:t>
            </a:r>
            <a:endParaRPr/>
          </a:p>
        </p:txBody>
      </p:sp>
      <p:sp>
        <p:nvSpPr>
          <p:cNvPr id="377" name="Google Shape;377;p44"/>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In situations where Denim is unavailable for use, Roboto may be used in headlines and body copy. Roboto can be found in Google docs and slides and can be downloaded to be used with Microsoft Office. You can download it from google fonts </a:t>
            </a:r>
            <a:r>
              <a:rPr lang="en" u="sng">
                <a:solidFill>
                  <a:srgbClr val="D26728"/>
                </a:solidFill>
                <a:hlinkClick r:id="rId3">
                  <a:extLst>
                    <a:ext uri="{A12FA001-AC4F-418D-AE19-62706E023703}">
                      <ahyp:hlinkClr val="tx"/>
                    </a:ext>
                  </a:extLst>
                </a:hlinkClick>
              </a:rPr>
              <a:t>here</a:t>
            </a:r>
            <a:r>
              <a:rPr lang="en"/>
              <a:t>.</a:t>
            </a:r>
            <a:endParaRPr/>
          </a:p>
        </p:txBody>
      </p:sp>
      <p:sp>
        <p:nvSpPr>
          <p:cNvPr id="378" name="Google Shape;378;p44"/>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79" name="Google Shape;379;p44"/>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If </a:t>
            </a:r>
            <a:r>
              <a:rPr i="1" lang="en"/>
              <a:t>only system fonts are available</a:t>
            </a:r>
            <a:r>
              <a:rPr lang="en"/>
              <a:t>, please use Avenir or Sans Serif.</a:t>
            </a:r>
            <a:endParaRPr/>
          </a:p>
        </p:txBody>
      </p:sp>
      <p:sp>
        <p:nvSpPr>
          <p:cNvPr id="380" name="Google Shape;380;p44"/>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22624"/>
                </a:solidFill>
                <a:latin typeface="IBM Plex Sans"/>
                <a:ea typeface="IBM Plex Sans"/>
                <a:cs typeface="IBM Plex Sans"/>
                <a:sym typeface="IBM Plex Sans"/>
              </a:rPr>
              <a:t>Typography</a:t>
            </a:r>
            <a:endParaRPr sz="800">
              <a:solidFill>
                <a:srgbClr val="022624"/>
              </a:solidFill>
              <a:latin typeface="IBM Plex Sans"/>
              <a:ea typeface="IBM Plex Sans"/>
              <a:cs typeface="IBM Plex Sans"/>
              <a:sym typeface="IBM Plex Sans"/>
            </a:endParaRPr>
          </a:p>
        </p:txBody>
      </p:sp>
      <p:sp>
        <p:nvSpPr>
          <p:cNvPr id="381" name="Google Shape;381;p44"/>
          <p:cNvSpPr txBox="1"/>
          <p:nvPr/>
        </p:nvSpPr>
        <p:spPr>
          <a:xfrm>
            <a:off x="2360025" y="1434675"/>
            <a:ext cx="61938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Roboto"/>
                <a:ea typeface="Roboto"/>
                <a:cs typeface="Roboto"/>
                <a:sym typeface="Roboto"/>
              </a:rPr>
              <a:t>ROBOTO</a:t>
            </a:r>
            <a:endParaRPr b="1" sz="1200">
              <a:latin typeface="Roboto"/>
              <a:ea typeface="Roboto"/>
              <a:cs typeface="Roboto"/>
              <a:sym typeface="Roboto"/>
            </a:endParaRPr>
          </a:p>
          <a:p>
            <a:pPr indent="0" lvl="0" marL="0" rtl="0" algn="l">
              <a:spcBef>
                <a:spcPts val="0"/>
              </a:spcBef>
              <a:spcAft>
                <a:spcPts val="0"/>
              </a:spcAft>
              <a:buNone/>
            </a:pPr>
            <a:r>
              <a:t/>
            </a:r>
            <a:endParaRPr sz="800">
              <a:latin typeface="Roboto Light"/>
              <a:ea typeface="Roboto Light"/>
              <a:cs typeface="Roboto Light"/>
              <a:sym typeface="Roboto Light"/>
            </a:endParaRPr>
          </a:p>
          <a:p>
            <a:pPr indent="0" lvl="0" marL="0" rtl="0" algn="l">
              <a:spcBef>
                <a:spcPts val="0"/>
              </a:spcBef>
              <a:spcAft>
                <a:spcPts val="0"/>
              </a:spcAft>
              <a:buNone/>
            </a:pPr>
            <a:r>
              <a:rPr lang="en" sz="3600">
                <a:latin typeface="Roboto Light"/>
                <a:ea typeface="Roboto Light"/>
                <a:cs typeface="Roboto Light"/>
                <a:sym typeface="Roboto Light"/>
              </a:rPr>
              <a:t>Edge ML for all.</a:t>
            </a:r>
            <a:endParaRPr sz="3600">
              <a:latin typeface="Roboto Light"/>
              <a:ea typeface="Roboto Light"/>
              <a:cs typeface="Roboto Light"/>
              <a:sym typeface="Roboto Light"/>
            </a:endParaRPr>
          </a:p>
          <a:p>
            <a:pPr indent="0" lvl="0" marL="0" rtl="0" algn="l">
              <a:spcBef>
                <a:spcPts val="0"/>
              </a:spcBef>
              <a:spcAft>
                <a:spcPts val="0"/>
              </a:spcAft>
              <a:buNone/>
            </a:pPr>
            <a:r>
              <a:rPr b="1" lang="en" sz="2100">
                <a:latin typeface="Roboto"/>
                <a:ea typeface="Roboto"/>
                <a:cs typeface="Roboto"/>
                <a:sym typeface="Roboto"/>
              </a:rPr>
              <a:t>Effortless ML for the embedded edge.</a:t>
            </a:r>
            <a:endParaRPr b="1" sz="21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5"/>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 and Type</a:t>
            </a:r>
            <a:endParaRPr/>
          </a:p>
        </p:txBody>
      </p:sp>
      <p:sp>
        <p:nvSpPr>
          <p:cNvPr id="387" name="Google Shape;387;p45"/>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These approved color and background pairings have enough legibility for ADA compliance. Refer to slides 21-22 for specific hex codes. Do not use any color pairings besides these.</a:t>
            </a:r>
            <a:endParaRPr/>
          </a:p>
        </p:txBody>
      </p:sp>
      <p:sp>
        <p:nvSpPr>
          <p:cNvPr id="388" name="Google Shape;388;p45"/>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9" name="Google Shape;389;p45"/>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22624"/>
                </a:solidFill>
                <a:latin typeface="IBM Plex Sans"/>
                <a:ea typeface="IBM Plex Sans"/>
                <a:cs typeface="IBM Plex Sans"/>
                <a:sym typeface="IBM Plex Sans"/>
              </a:rPr>
              <a:t>Typography</a:t>
            </a:r>
            <a:endParaRPr sz="800">
              <a:solidFill>
                <a:srgbClr val="022624"/>
              </a:solidFill>
              <a:latin typeface="IBM Plex Sans"/>
              <a:ea typeface="IBM Plex Sans"/>
              <a:cs typeface="IBM Plex Sans"/>
              <a:sym typeface="IBM Plex Sans"/>
            </a:endParaRPr>
          </a:p>
        </p:txBody>
      </p:sp>
      <p:pic>
        <p:nvPicPr>
          <p:cNvPr id="390" name="Google Shape;390;p45"/>
          <p:cNvPicPr preferRelativeResize="0"/>
          <p:nvPr/>
        </p:nvPicPr>
        <p:blipFill rotWithShape="1">
          <a:blip r:embed="rId3">
            <a:alphaModFix/>
          </a:blip>
          <a:srcRect b="0" l="0" r="0" t="0"/>
          <a:stretch/>
        </p:blipFill>
        <p:spPr>
          <a:xfrm>
            <a:off x="2982725" y="406885"/>
            <a:ext cx="3391275" cy="3155650"/>
          </a:xfrm>
          <a:prstGeom prst="rect">
            <a:avLst/>
          </a:prstGeom>
          <a:noFill/>
          <a:ln>
            <a:noFill/>
          </a:ln>
        </p:spPr>
      </p:pic>
      <p:sp>
        <p:nvSpPr>
          <p:cNvPr id="391" name="Google Shape;391;p45"/>
          <p:cNvSpPr txBox="1"/>
          <p:nvPr/>
        </p:nvSpPr>
        <p:spPr>
          <a:xfrm>
            <a:off x="2915044" y="183425"/>
            <a:ext cx="888900" cy="3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00">
                <a:latin typeface="Roboto"/>
                <a:ea typeface="Roboto"/>
                <a:cs typeface="Roboto"/>
                <a:sym typeface="Roboto"/>
              </a:rPr>
              <a:t>BACKGROUND COLOR</a:t>
            </a:r>
            <a:endParaRPr b="1" sz="500">
              <a:latin typeface="Roboto"/>
              <a:ea typeface="Roboto"/>
              <a:cs typeface="Roboto"/>
              <a:sym typeface="Roboto"/>
            </a:endParaRPr>
          </a:p>
        </p:txBody>
      </p:sp>
      <p:sp>
        <p:nvSpPr>
          <p:cNvPr id="392" name="Google Shape;392;p45"/>
          <p:cNvSpPr txBox="1"/>
          <p:nvPr/>
        </p:nvSpPr>
        <p:spPr>
          <a:xfrm>
            <a:off x="5552769" y="183425"/>
            <a:ext cx="888900" cy="350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500">
                <a:latin typeface="Roboto"/>
                <a:ea typeface="Roboto"/>
                <a:cs typeface="Roboto"/>
                <a:sym typeface="Roboto"/>
              </a:rPr>
              <a:t>TEXT COLORS</a:t>
            </a:r>
            <a:endParaRPr b="1" sz="5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CEE6"/>
        </a:solidFill>
      </p:bgPr>
    </p:bg>
    <p:spTree>
      <p:nvGrpSpPr>
        <p:cNvPr id="130" name="Shape 130"/>
        <p:cNvGrpSpPr/>
        <p:nvPr/>
      </p:nvGrpSpPr>
      <p:grpSpPr>
        <a:xfrm>
          <a:off x="0" y="0"/>
          <a:ext cx="0" cy="0"/>
          <a:chOff x="0" y="0"/>
          <a:chExt cx="0" cy="0"/>
        </a:xfrm>
      </p:grpSpPr>
      <p:sp>
        <p:nvSpPr>
          <p:cNvPr id="131" name="Google Shape;131;p28"/>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a:t>
            </a:r>
            <a:endParaRPr/>
          </a:p>
        </p:txBody>
      </p:sp>
      <p:sp>
        <p:nvSpPr>
          <p:cNvPr id="132" name="Google Shape;132;p28"/>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3" name="Google Shape;133;p28"/>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010F0E"/>
                </a:solidFill>
              </a:rPr>
              <a:t>‹#›</a:t>
            </a:fld>
            <a:endParaRPr>
              <a:solidFill>
                <a:srgbClr val="010F0E"/>
              </a:solidFill>
            </a:endParaRPr>
          </a:p>
        </p:txBody>
      </p:sp>
      <p:sp>
        <p:nvSpPr>
          <p:cNvPr id="134" name="Google Shape;134;p28"/>
          <p:cNvSpPr txBox="1"/>
          <p:nvPr>
            <p:ph idx="1" type="body"/>
          </p:nvPr>
        </p:nvSpPr>
        <p:spPr>
          <a:xfrm>
            <a:off x="5764750" y="2411543"/>
            <a:ext cx="2598600" cy="136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t>12</a:t>
            </a:r>
            <a:r>
              <a:rPr lang="en"/>
              <a:t>  Overview</a:t>
            </a:r>
            <a:endParaRPr/>
          </a:p>
          <a:p>
            <a:pPr indent="0" lvl="0" marL="0" rtl="0" algn="l">
              <a:lnSpc>
                <a:spcPct val="150000"/>
              </a:lnSpc>
              <a:spcBef>
                <a:spcPts val="0"/>
              </a:spcBef>
              <a:spcAft>
                <a:spcPts val="0"/>
              </a:spcAft>
              <a:buNone/>
            </a:pPr>
            <a:r>
              <a:rPr b="1" lang="en"/>
              <a:t>13</a:t>
            </a:r>
            <a:r>
              <a:rPr lang="en"/>
              <a:t>  Logomark</a:t>
            </a:r>
            <a:endParaRPr/>
          </a:p>
          <a:p>
            <a:pPr indent="0" lvl="0" marL="0" rtl="0" algn="l">
              <a:lnSpc>
                <a:spcPct val="150000"/>
              </a:lnSpc>
              <a:spcBef>
                <a:spcPts val="0"/>
              </a:spcBef>
              <a:spcAft>
                <a:spcPts val="0"/>
              </a:spcAft>
              <a:buNone/>
            </a:pPr>
            <a:r>
              <a:rPr b="1" lang="en"/>
              <a:t>14</a:t>
            </a:r>
            <a:r>
              <a:rPr lang="en"/>
              <a:t>  Color variations</a:t>
            </a:r>
            <a:endParaRPr/>
          </a:p>
          <a:p>
            <a:pPr indent="0" lvl="0" marL="0" rtl="0" algn="l">
              <a:lnSpc>
                <a:spcPct val="150000"/>
              </a:lnSpc>
              <a:spcBef>
                <a:spcPts val="0"/>
              </a:spcBef>
              <a:spcAft>
                <a:spcPts val="0"/>
              </a:spcAft>
              <a:buNone/>
            </a:pPr>
            <a:r>
              <a:rPr b="1" lang="en"/>
              <a:t>17</a:t>
            </a:r>
            <a:r>
              <a:rPr lang="en"/>
              <a:t>  Clear space and minimum sizing</a:t>
            </a:r>
            <a:endParaRPr/>
          </a:p>
          <a:p>
            <a:pPr indent="0" lvl="0" marL="0" rtl="0" algn="l">
              <a:lnSpc>
                <a:spcPct val="150000"/>
              </a:lnSpc>
              <a:spcBef>
                <a:spcPts val="0"/>
              </a:spcBef>
              <a:spcAft>
                <a:spcPts val="0"/>
              </a:spcAft>
              <a:buNone/>
            </a:pPr>
            <a:r>
              <a:rPr b="1" lang="en"/>
              <a:t>18</a:t>
            </a:r>
            <a:r>
              <a:rPr lang="en"/>
              <a:t>  Things to avoid</a:t>
            </a:r>
            <a:endParaRPr/>
          </a:p>
        </p:txBody>
      </p:sp>
      <p:sp>
        <p:nvSpPr>
          <p:cNvPr id="135" name="Google Shape;135;p28"/>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10F0E"/>
                </a:solidFill>
                <a:latin typeface="IBM Plex Sans"/>
                <a:ea typeface="IBM Plex Sans"/>
                <a:cs typeface="IBM Plex Sans"/>
                <a:sym typeface="IBM Plex Sans"/>
              </a:rPr>
              <a:t>Logo</a:t>
            </a:r>
            <a:endParaRPr sz="800">
              <a:solidFill>
                <a:srgbClr val="010F0E"/>
              </a:solidFill>
              <a:latin typeface="IBM Plex Sans"/>
              <a:ea typeface="IBM Plex Sans"/>
              <a:cs typeface="IBM Plex Sans"/>
              <a:sym typeface="IBM Plex Sans"/>
            </a:endParaRPr>
          </a:p>
        </p:txBody>
      </p:sp>
      <p:cxnSp>
        <p:nvCxnSpPr>
          <p:cNvPr id="136" name="Google Shape;136;p28"/>
          <p:cNvCxnSpPr/>
          <p:nvPr/>
        </p:nvCxnSpPr>
        <p:spPr>
          <a:xfrm>
            <a:off x="1107450" y="3636125"/>
            <a:ext cx="3949800" cy="0"/>
          </a:xfrm>
          <a:prstGeom prst="straightConnector1">
            <a:avLst/>
          </a:prstGeom>
          <a:noFill/>
          <a:ln cap="flat" cmpd="sng" w="9525">
            <a:solidFill>
              <a:srgbClr val="010F0E"/>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6"/>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avoid</a:t>
            </a:r>
            <a:endParaRPr/>
          </a:p>
        </p:txBody>
      </p:sp>
      <p:sp>
        <p:nvSpPr>
          <p:cNvPr id="398" name="Google Shape;398;p46"/>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Our typography helps signify our brand and should be handled with care. Never use typography in any of these ways.</a:t>
            </a:r>
            <a:endParaRPr/>
          </a:p>
        </p:txBody>
      </p:sp>
      <p:sp>
        <p:nvSpPr>
          <p:cNvPr id="399" name="Google Shape;399;p46"/>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00" name="Google Shape;400;p46"/>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022624"/>
                </a:solidFill>
                <a:latin typeface="IBM Plex Sans"/>
                <a:ea typeface="IBM Plex Sans"/>
                <a:cs typeface="IBM Plex Sans"/>
                <a:sym typeface="IBM Plex Sans"/>
              </a:rPr>
              <a:t>Typography</a:t>
            </a:r>
            <a:endParaRPr sz="800">
              <a:solidFill>
                <a:srgbClr val="022624"/>
              </a:solidFill>
              <a:latin typeface="IBM Plex Sans"/>
              <a:ea typeface="IBM Plex Sans"/>
              <a:cs typeface="IBM Plex Sans"/>
              <a:sym typeface="IBM Plex Sans"/>
            </a:endParaRPr>
          </a:p>
        </p:txBody>
      </p:sp>
      <p:pic>
        <p:nvPicPr>
          <p:cNvPr id="401" name="Google Shape;401;p46"/>
          <p:cNvPicPr preferRelativeResize="0"/>
          <p:nvPr/>
        </p:nvPicPr>
        <p:blipFill rotWithShape="1">
          <a:blip r:embed="rId3">
            <a:alphaModFix/>
          </a:blip>
          <a:srcRect b="0" l="0" r="0" t="0"/>
          <a:stretch/>
        </p:blipFill>
        <p:spPr>
          <a:xfrm>
            <a:off x="1047575" y="451000"/>
            <a:ext cx="2232175" cy="1016350"/>
          </a:xfrm>
          <a:prstGeom prst="rect">
            <a:avLst/>
          </a:prstGeom>
          <a:noFill/>
          <a:ln>
            <a:noFill/>
          </a:ln>
        </p:spPr>
      </p:pic>
      <p:sp>
        <p:nvSpPr>
          <p:cNvPr id="402" name="Google Shape;402;p46"/>
          <p:cNvSpPr txBox="1"/>
          <p:nvPr/>
        </p:nvSpPr>
        <p:spPr>
          <a:xfrm>
            <a:off x="1257063"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colored text on a colored background</a:t>
            </a:r>
            <a:endParaRPr b="1" sz="800">
              <a:latin typeface="Roboto"/>
              <a:ea typeface="Roboto"/>
              <a:cs typeface="Roboto"/>
              <a:sym typeface="Roboto"/>
            </a:endParaRPr>
          </a:p>
        </p:txBody>
      </p:sp>
      <p:pic>
        <p:nvPicPr>
          <p:cNvPr id="403" name="Google Shape;403;p46"/>
          <p:cNvPicPr preferRelativeResize="0"/>
          <p:nvPr/>
        </p:nvPicPr>
        <p:blipFill rotWithShape="1">
          <a:blip r:embed="rId4">
            <a:alphaModFix/>
          </a:blip>
          <a:srcRect b="0" l="59" r="49" t="0"/>
          <a:stretch/>
        </p:blipFill>
        <p:spPr>
          <a:xfrm>
            <a:off x="3733250" y="451000"/>
            <a:ext cx="2232175" cy="1016350"/>
          </a:xfrm>
          <a:prstGeom prst="rect">
            <a:avLst/>
          </a:prstGeom>
          <a:noFill/>
          <a:ln>
            <a:noFill/>
          </a:ln>
        </p:spPr>
      </p:pic>
      <p:sp>
        <p:nvSpPr>
          <p:cNvPr id="404" name="Google Shape;404;p46"/>
          <p:cNvSpPr txBox="1"/>
          <p:nvPr/>
        </p:nvSpPr>
        <p:spPr>
          <a:xfrm>
            <a:off x="3942738"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fonts other than the brand font.</a:t>
            </a:r>
            <a:endParaRPr b="1" sz="8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p:txBody>
      </p:sp>
      <p:pic>
        <p:nvPicPr>
          <p:cNvPr id="405" name="Google Shape;405;p46"/>
          <p:cNvPicPr preferRelativeResize="0"/>
          <p:nvPr/>
        </p:nvPicPr>
        <p:blipFill rotWithShape="1">
          <a:blip r:embed="rId5">
            <a:alphaModFix/>
          </a:blip>
          <a:srcRect b="0" l="0" r="0" t="0"/>
          <a:stretch/>
        </p:blipFill>
        <p:spPr>
          <a:xfrm>
            <a:off x="2349750" y="2066012"/>
            <a:ext cx="2232175" cy="1016350"/>
          </a:xfrm>
          <a:prstGeom prst="rect">
            <a:avLst/>
          </a:prstGeom>
          <a:noFill/>
          <a:ln>
            <a:noFill/>
          </a:ln>
        </p:spPr>
      </p:pic>
      <p:sp>
        <p:nvSpPr>
          <p:cNvPr id="406" name="Google Shape;406;p46"/>
          <p:cNvSpPr txBox="1"/>
          <p:nvPr/>
        </p:nvSpPr>
        <p:spPr>
          <a:xfrm>
            <a:off x="2459038" y="3047413"/>
            <a:ext cx="20136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text/background pairings that are not approved / ADA compliant (see slide 32)</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p:txBody>
      </p:sp>
      <p:pic>
        <p:nvPicPr>
          <p:cNvPr id="407" name="Google Shape;407;p46"/>
          <p:cNvPicPr preferRelativeResize="0"/>
          <p:nvPr/>
        </p:nvPicPr>
        <p:blipFill rotWithShape="1">
          <a:blip r:embed="rId6">
            <a:alphaModFix/>
          </a:blip>
          <a:srcRect b="39" l="0" r="0" t="49"/>
          <a:stretch/>
        </p:blipFill>
        <p:spPr>
          <a:xfrm>
            <a:off x="5035425" y="2062400"/>
            <a:ext cx="2232175" cy="1016350"/>
          </a:xfrm>
          <a:prstGeom prst="rect">
            <a:avLst/>
          </a:prstGeom>
          <a:noFill/>
          <a:ln>
            <a:noFill/>
          </a:ln>
        </p:spPr>
      </p:pic>
      <p:sp>
        <p:nvSpPr>
          <p:cNvPr id="408" name="Google Shape;408;p46"/>
          <p:cNvSpPr txBox="1"/>
          <p:nvPr/>
        </p:nvSpPr>
        <p:spPr>
          <a:xfrm>
            <a:off x="5244913" y="30438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Add effects to typography.</a:t>
            </a:r>
            <a:endParaRPr b="1" sz="800">
              <a:latin typeface="Roboto"/>
              <a:ea typeface="Roboto"/>
              <a:cs typeface="Roboto"/>
              <a:sym typeface="Roboto"/>
            </a:endParaRPr>
          </a:p>
        </p:txBody>
      </p:sp>
      <p:pic>
        <p:nvPicPr>
          <p:cNvPr id="409" name="Google Shape;409;p46"/>
          <p:cNvPicPr preferRelativeResize="0"/>
          <p:nvPr/>
        </p:nvPicPr>
        <p:blipFill rotWithShape="1">
          <a:blip r:embed="rId7">
            <a:alphaModFix/>
          </a:blip>
          <a:srcRect b="39" l="0" r="0" t="49"/>
          <a:stretch/>
        </p:blipFill>
        <p:spPr>
          <a:xfrm>
            <a:off x="6418925" y="451000"/>
            <a:ext cx="2232175" cy="1016350"/>
          </a:xfrm>
          <a:prstGeom prst="rect">
            <a:avLst/>
          </a:prstGeom>
          <a:noFill/>
          <a:ln>
            <a:noFill/>
          </a:ln>
        </p:spPr>
      </p:pic>
      <p:sp>
        <p:nvSpPr>
          <p:cNvPr id="410" name="Google Shape;410;p46"/>
          <p:cNvSpPr txBox="1"/>
          <p:nvPr/>
        </p:nvSpPr>
        <p:spPr>
          <a:xfrm>
            <a:off x="6628413"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use Roboto for headers or large copy.</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0"/>
              </a:spcAft>
              <a:buNone/>
            </a:pPr>
            <a:r>
              <a:t/>
            </a:r>
            <a:endParaRPr b="1" sz="800">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6728"/>
        </a:solidFill>
      </p:bgPr>
    </p:bg>
    <p:spTree>
      <p:nvGrpSpPr>
        <p:cNvPr id="414" name="Shape 414"/>
        <p:cNvGrpSpPr/>
        <p:nvPr/>
      </p:nvGrpSpPr>
      <p:grpSpPr>
        <a:xfrm>
          <a:off x="0" y="0"/>
          <a:ext cx="0" cy="0"/>
          <a:chOff x="0" y="0"/>
          <a:chExt cx="0" cy="0"/>
        </a:xfrm>
      </p:grpSpPr>
      <p:sp>
        <p:nvSpPr>
          <p:cNvPr id="415" name="Google Shape;415;p47"/>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Photography</a:t>
            </a:r>
            <a:endParaRPr/>
          </a:p>
        </p:txBody>
      </p:sp>
      <p:sp>
        <p:nvSpPr>
          <p:cNvPr id="416" name="Google Shape;416;p47"/>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7" name="Google Shape;417;p47"/>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8" name="Google Shape;418;p47"/>
          <p:cNvSpPr txBox="1"/>
          <p:nvPr>
            <p:ph idx="1" type="body"/>
          </p:nvPr>
        </p:nvSpPr>
        <p:spPr>
          <a:xfrm>
            <a:off x="5764750" y="2926485"/>
            <a:ext cx="2598600" cy="1368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a:t>43</a:t>
            </a:r>
            <a:r>
              <a:rPr lang="en"/>
              <a:t>  Overview</a:t>
            </a:r>
            <a:endParaRPr/>
          </a:p>
          <a:p>
            <a:pPr indent="0" lvl="0" marL="0" rtl="0" algn="l">
              <a:lnSpc>
                <a:spcPct val="150000"/>
              </a:lnSpc>
              <a:spcBef>
                <a:spcPts val="0"/>
              </a:spcBef>
              <a:spcAft>
                <a:spcPts val="0"/>
              </a:spcAft>
              <a:buClr>
                <a:schemeClr val="dk1"/>
              </a:buClr>
              <a:buSzPts val="1100"/>
              <a:buFont typeface="Arial"/>
              <a:buNone/>
            </a:pPr>
            <a:r>
              <a:rPr b="1" lang="en"/>
              <a:t>43</a:t>
            </a:r>
            <a:r>
              <a:rPr lang="en"/>
              <a:t>  Human + Technology Imagery</a:t>
            </a:r>
            <a:endParaRPr/>
          </a:p>
          <a:p>
            <a:pPr indent="0" lvl="0" marL="0" rtl="0" algn="l">
              <a:lnSpc>
                <a:spcPct val="150000"/>
              </a:lnSpc>
              <a:spcBef>
                <a:spcPts val="0"/>
              </a:spcBef>
              <a:spcAft>
                <a:spcPts val="0"/>
              </a:spcAft>
              <a:buNone/>
            </a:pPr>
            <a:r>
              <a:rPr b="1" lang="en"/>
              <a:t>44</a:t>
            </a:r>
            <a:r>
              <a:rPr lang="en"/>
              <a:t>  Technology Imagery</a:t>
            </a:r>
            <a:endParaRPr/>
          </a:p>
        </p:txBody>
      </p:sp>
      <p:cxnSp>
        <p:nvCxnSpPr>
          <p:cNvPr id="419" name="Google Shape;419;p47"/>
          <p:cNvCxnSpPr/>
          <p:nvPr/>
        </p:nvCxnSpPr>
        <p:spPr>
          <a:xfrm>
            <a:off x="1107450" y="3636125"/>
            <a:ext cx="3949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8"/>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 focused</a:t>
            </a:r>
            <a:endParaRPr/>
          </a:p>
        </p:txBody>
      </p:sp>
      <p:sp>
        <p:nvSpPr>
          <p:cNvPr id="425" name="Google Shape;425;p48"/>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These photos are sleek and well-lit, highlighting different applications. 3D renders may be used if they have a photorealistic quality. They may be used on any color background or in real-life situations. For the latest imagery and </a:t>
            </a:r>
            <a:r>
              <a:rPr lang="en"/>
              <a:t>collateral</a:t>
            </a:r>
            <a:r>
              <a:rPr lang="en"/>
              <a:t> please contact Sylvia.Loza@sima.ai</a:t>
            </a:r>
            <a:endParaRPr/>
          </a:p>
        </p:txBody>
      </p:sp>
      <p:sp>
        <p:nvSpPr>
          <p:cNvPr id="426" name="Google Shape;426;p48"/>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8"/>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Photography</a:t>
            </a:r>
            <a:endParaRPr sz="800">
              <a:latin typeface="IBM Plex Sans"/>
              <a:ea typeface="IBM Plex Sans"/>
              <a:cs typeface="IBM Plex Sans"/>
              <a:sym typeface="IBM Plex Sans"/>
            </a:endParaRPr>
          </a:p>
        </p:txBody>
      </p:sp>
      <p:pic>
        <p:nvPicPr>
          <p:cNvPr id="428" name="Google Shape;428;p48"/>
          <p:cNvPicPr preferRelativeResize="0"/>
          <p:nvPr/>
        </p:nvPicPr>
        <p:blipFill>
          <a:blip r:embed="rId3">
            <a:alphaModFix/>
          </a:blip>
          <a:stretch>
            <a:fillRect/>
          </a:stretch>
        </p:blipFill>
        <p:spPr>
          <a:xfrm>
            <a:off x="730292" y="1541325"/>
            <a:ext cx="3363466" cy="2131725"/>
          </a:xfrm>
          <a:prstGeom prst="rect">
            <a:avLst/>
          </a:prstGeom>
          <a:noFill/>
          <a:ln>
            <a:noFill/>
          </a:ln>
        </p:spPr>
      </p:pic>
      <p:pic>
        <p:nvPicPr>
          <p:cNvPr id="429" name="Google Shape;429;p48"/>
          <p:cNvPicPr preferRelativeResize="0"/>
          <p:nvPr/>
        </p:nvPicPr>
        <p:blipFill>
          <a:blip r:embed="rId4">
            <a:alphaModFix/>
          </a:blip>
          <a:stretch>
            <a:fillRect/>
          </a:stretch>
        </p:blipFill>
        <p:spPr>
          <a:xfrm>
            <a:off x="4307606" y="1785512"/>
            <a:ext cx="3027589" cy="2131727"/>
          </a:xfrm>
          <a:prstGeom prst="rect">
            <a:avLst/>
          </a:prstGeom>
          <a:noFill/>
          <a:ln>
            <a:noFill/>
          </a:ln>
        </p:spPr>
      </p:pic>
      <p:pic>
        <p:nvPicPr>
          <p:cNvPr id="430" name="Google Shape;430;p48"/>
          <p:cNvPicPr preferRelativeResize="0"/>
          <p:nvPr/>
        </p:nvPicPr>
        <p:blipFill>
          <a:blip r:embed="rId5">
            <a:alphaModFix/>
          </a:blip>
          <a:stretch>
            <a:fillRect/>
          </a:stretch>
        </p:blipFill>
        <p:spPr>
          <a:xfrm>
            <a:off x="601648" y="443126"/>
            <a:ext cx="2782223" cy="1596226"/>
          </a:xfrm>
          <a:prstGeom prst="rect">
            <a:avLst/>
          </a:prstGeom>
          <a:noFill/>
          <a:ln>
            <a:noFill/>
          </a:ln>
        </p:spPr>
      </p:pic>
      <p:pic>
        <p:nvPicPr>
          <p:cNvPr id="431" name="Google Shape;431;p48"/>
          <p:cNvPicPr preferRelativeResize="0"/>
          <p:nvPr/>
        </p:nvPicPr>
        <p:blipFill>
          <a:blip r:embed="rId6">
            <a:alphaModFix/>
          </a:blip>
          <a:stretch>
            <a:fillRect/>
          </a:stretch>
        </p:blipFill>
        <p:spPr>
          <a:xfrm flipH="1">
            <a:off x="6591400" y="374064"/>
            <a:ext cx="2517714" cy="2517714"/>
          </a:xfrm>
          <a:prstGeom prst="rect">
            <a:avLst/>
          </a:prstGeom>
          <a:noFill/>
          <a:ln>
            <a:noFill/>
          </a:ln>
        </p:spPr>
      </p:pic>
      <p:pic>
        <p:nvPicPr>
          <p:cNvPr id="432" name="Google Shape;432;p48"/>
          <p:cNvPicPr preferRelativeResize="0"/>
          <p:nvPr/>
        </p:nvPicPr>
        <p:blipFill>
          <a:blip r:embed="rId7">
            <a:alphaModFix/>
          </a:blip>
          <a:stretch>
            <a:fillRect/>
          </a:stretch>
        </p:blipFill>
        <p:spPr>
          <a:xfrm>
            <a:off x="3007653" y="286275"/>
            <a:ext cx="3128694" cy="2085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CEE6"/>
        </a:solidFill>
      </p:bgPr>
    </p:bg>
    <p:spTree>
      <p:nvGrpSpPr>
        <p:cNvPr id="436" name="Shape 436"/>
        <p:cNvGrpSpPr/>
        <p:nvPr/>
      </p:nvGrpSpPr>
      <p:grpSpPr>
        <a:xfrm>
          <a:off x="0" y="0"/>
          <a:ext cx="0" cy="0"/>
          <a:chOff x="0" y="0"/>
          <a:chExt cx="0" cy="0"/>
        </a:xfrm>
      </p:grpSpPr>
      <p:sp>
        <p:nvSpPr>
          <p:cNvPr id="437" name="Google Shape;437;p49"/>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Trade shows</a:t>
            </a:r>
            <a:endParaRPr/>
          </a:p>
        </p:txBody>
      </p:sp>
      <p:sp>
        <p:nvSpPr>
          <p:cNvPr id="438" name="Google Shape;438;p49"/>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9" name="Google Shape;439;p49"/>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010F0E"/>
                </a:solidFill>
              </a:rPr>
              <a:t>‹#›</a:t>
            </a:fld>
            <a:endParaRPr>
              <a:solidFill>
                <a:srgbClr val="010F0E"/>
              </a:solidFill>
            </a:endParaRPr>
          </a:p>
        </p:txBody>
      </p:sp>
      <p:cxnSp>
        <p:nvCxnSpPr>
          <p:cNvPr id="440" name="Google Shape;440;p49"/>
          <p:cNvCxnSpPr/>
          <p:nvPr/>
        </p:nvCxnSpPr>
        <p:spPr>
          <a:xfrm>
            <a:off x="1107450" y="3636125"/>
            <a:ext cx="3949800" cy="0"/>
          </a:xfrm>
          <a:prstGeom prst="straightConnector1">
            <a:avLst/>
          </a:prstGeom>
          <a:noFill/>
          <a:ln cap="flat" cmpd="sng" w="9525">
            <a:solidFill>
              <a:srgbClr val="010F0E"/>
            </a:solidFill>
            <a:prstDash val="solid"/>
            <a:round/>
            <a:headEnd len="med" w="med" type="none"/>
            <a:tailEnd len="med" w="med" type="none"/>
          </a:ln>
        </p:spPr>
      </p:cxnSp>
      <p:sp>
        <p:nvSpPr>
          <p:cNvPr id="441" name="Google Shape;441;p49"/>
          <p:cNvSpPr txBox="1"/>
          <p:nvPr>
            <p:ph idx="1" type="body"/>
          </p:nvPr>
        </p:nvSpPr>
        <p:spPr>
          <a:xfrm>
            <a:off x="1107450" y="378082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All Trade show mockups featuring SiMa.ai </a:t>
            </a:r>
            <a:r>
              <a:rPr lang="en"/>
              <a:t>should</a:t>
            </a:r>
            <a:r>
              <a:rPr lang="en"/>
              <a:t> be reviewed and approved by Sylvia Loza: Sylvia.Loza@sima.ai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0F0E"/>
        </a:solidFill>
      </p:bgPr>
    </p:bg>
    <p:spTree>
      <p:nvGrpSpPr>
        <p:cNvPr id="445" name="Shape 445"/>
        <p:cNvGrpSpPr/>
        <p:nvPr/>
      </p:nvGrpSpPr>
      <p:grpSpPr>
        <a:xfrm>
          <a:off x="0" y="0"/>
          <a:ext cx="0" cy="0"/>
          <a:chOff x="0" y="0"/>
          <a:chExt cx="0" cy="0"/>
        </a:xfrm>
      </p:grpSpPr>
      <p:sp>
        <p:nvSpPr>
          <p:cNvPr id="446" name="Google Shape;446;p50"/>
          <p:cNvSpPr txBox="1"/>
          <p:nvPr>
            <p:ph type="title"/>
          </p:nvPr>
        </p:nvSpPr>
        <p:spPr>
          <a:xfrm>
            <a:off x="1101800" y="2749475"/>
            <a:ext cx="4077600" cy="84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447" name="Google Shape;447;p50"/>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8" name="Google Shape;448;p50"/>
          <p:cNvSpPr txBox="1"/>
          <p:nvPr>
            <p:ph idx="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9" name="Google Shape;449;p50"/>
          <p:cNvSpPr txBox="1"/>
          <p:nvPr>
            <p:ph idx="1" type="body"/>
          </p:nvPr>
        </p:nvSpPr>
        <p:spPr>
          <a:xfrm>
            <a:off x="5764750" y="2749475"/>
            <a:ext cx="2598600" cy="13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Contact:</a:t>
            </a:r>
            <a:endParaRPr b="1"/>
          </a:p>
          <a:p>
            <a:pPr indent="0" lvl="0" marL="0" rtl="0" algn="l">
              <a:spcBef>
                <a:spcPts val="1200"/>
              </a:spcBef>
              <a:spcAft>
                <a:spcPts val="0"/>
              </a:spcAft>
              <a:buNone/>
            </a:pPr>
            <a:r>
              <a:t/>
            </a:r>
            <a:endParaRPr/>
          </a:p>
          <a:p>
            <a:pPr indent="0" lvl="0" marL="0" rtl="0" algn="l">
              <a:lnSpc>
                <a:spcPct val="100000"/>
              </a:lnSpc>
              <a:spcBef>
                <a:spcPts val="1200"/>
              </a:spcBef>
              <a:spcAft>
                <a:spcPts val="0"/>
              </a:spcAft>
              <a:buNone/>
            </a:pPr>
            <a:r>
              <a:rPr lang="en"/>
              <a:t>Sylvia Loza</a:t>
            </a:r>
            <a:endParaRPr/>
          </a:p>
          <a:p>
            <a:pPr indent="0" lvl="0" marL="0" rtl="0" algn="l">
              <a:spcBef>
                <a:spcPts val="0"/>
              </a:spcBef>
              <a:spcAft>
                <a:spcPts val="1200"/>
              </a:spcAft>
              <a:buNone/>
            </a:pPr>
            <a:r>
              <a:rPr lang="en"/>
              <a:t>Sylvia.Loza@sima.ai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9"/>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142" name="Google Shape;142;p29"/>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Our primary logo is the SiMa.ai wordmark, shown above. The abstracted “S” shape logomark speaks to the convergence of ideas, data in motion, chips, </a:t>
            </a:r>
            <a:r>
              <a:rPr lang="en"/>
              <a:t>and simplicity.</a:t>
            </a:r>
            <a:endParaRPr/>
          </a:p>
        </p:txBody>
      </p:sp>
      <p:sp>
        <p:nvSpPr>
          <p:cNvPr id="143" name="Google Shape;143;p29"/>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4" name="Google Shape;144;p29"/>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colors of our logo are inspired by the mineral Silica. The colors reflect the diversity and energy of both SiMa.ai’s applications and people. Our logo is the main signifier of our brand and the first point of contact for external audiences.</a:t>
            </a:r>
            <a:endParaRPr/>
          </a:p>
        </p:txBody>
      </p:sp>
      <p:pic>
        <p:nvPicPr>
          <p:cNvPr id="145" name="Google Shape;145;p29"/>
          <p:cNvPicPr preferRelativeResize="0"/>
          <p:nvPr/>
        </p:nvPicPr>
        <p:blipFill rotWithShape="1">
          <a:blip r:embed="rId3">
            <a:alphaModFix/>
          </a:blip>
          <a:srcRect b="0" l="0" r="0" t="0"/>
          <a:stretch/>
        </p:blipFill>
        <p:spPr>
          <a:xfrm>
            <a:off x="2409800" y="1289375"/>
            <a:ext cx="4943249" cy="1160301"/>
          </a:xfrm>
          <a:prstGeom prst="rect">
            <a:avLst/>
          </a:prstGeom>
          <a:noFill/>
          <a:ln>
            <a:noFill/>
          </a:ln>
        </p:spPr>
      </p:pic>
      <p:sp>
        <p:nvSpPr>
          <p:cNvPr id="146" name="Google Shape;146;p29"/>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Logomark</a:t>
            </a:r>
            <a:endParaRPr/>
          </a:p>
        </p:txBody>
      </p:sp>
      <p:sp>
        <p:nvSpPr>
          <p:cNvPr id="152" name="Google Shape;152;p30"/>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logomark may be used in applications where SiMa.ai is already well known and the logomark is identifiable, or after the primary logo has already been introduced and this is the second instance of its use. </a:t>
            </a:r>
            <a:endParaRPr/>
          </a:p>
        </p:txBody>
      </p:sp>
      <p:sp>
        <p:nvSpPr>
          <p:cNvPr id="153" name="Google Shape;153;p30"/>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4" name="Google Shape;154;p30"/>
          <p:cNvPicPr preferRelativeResize="0"/>
          <p:nvPr/>
        </p:nvPicPr>
        <p:blipFill rotWithShape="1">
          <a:blip r:embed="rId3">
            <a:alphaModFix/>
          </a:blip>
          <a:srcRect b="0" l="0" r="0" t="0"/>
          <a:stretch/>
        </p:blipFill>
        <p:spPr>
          <a:xfrm>
            <a:off x="3681725" y="830125"/>
            <a:ext cx="2391275" cy="2148650"/>
          </a:xfrm>
          <a:prstGeom prst="rect">
            <a:avLst/>
          </a:prstGeom>
          <a:noFill/>
          <a:ln>
            <a:noFill/>
          </a:ln>
        </p:spPr>
      </p:pic>
      <p:sp>
        <p:nvSpPr>
          <p:cNvPr id="155" name="Google Shape;155;p30"/>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 Variations</a:t>
            </a:r>
            <a:endParaRPr/>
          </a:p>
        </p:txBody>
      </p:sp>
      <p:sp>
        <p:nvSpPr>
          <p:cNvPr id="161" name="Google Shape;161;p31"/>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SiMa.ai logo should be used in full color whenever possible. Never use the color logo on solid color backgrounds or black backgrounds. </a:t>
            </a:r>
            <a:endParaRPr/>
          </a:p>
        </p:txBody>
      </p:sp>
      <p:sp>
        <p:nvSpPr>
          <p:cNvPr id="162" name="Google Shape;162;p31"/>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3" name="Google Shape;163;p31"/>
          <p:cNvPicPr preferRelativeResize="0"/>
          <p:nvPr/>
        </p:nvPicPr>
        <p:blipFill rotWithShape="1">
          <a:blip r:embed="rId3">
            <a:alphaModFix/>
          </a:blip>
          <a:srcRect b="-25097" l="-5066" r="-5066" t="-25097"/>
          <a:stretch/>
        </p:blipFill>
        <p:spPr>
          <a:xfrm>
            <a:off x="3000875" y="1435650"/>
            <a:ext cx="3142247" cy="1005875"/>
          </a:xfrm>
          <a:prstGeom prst="rect">
            <a:avLst/>
          </a:prstGeom>
          <a:noFill/>
          <a:ln cap="flat" cmpd="sng" w="9525">
            <a:solidFill>
              <a:srgbClr val="022624"/>
            </a:solidFill>
            <a:prstDash val="solid"/>
            <a:round/>
            <a:headEnd len="sm" w="sm" type="none"/>
            <a:tailEnd len="sm" w="sm" type="none"/>
          </a:ln>
        </p:spPr>
      </p:pic>
      <p:sp>
        <p:nvSpPr>
          <p:cNvPr id="164" name="Google Shape;164;p31"/>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sp>
        <p:nvSpPr>
          <p:cNvPr id="165" name="Google Shape;165;p31"/>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a:t>
            </a:r>
            <a:endParaRPr b="1"/>
          </a:p>
          <a:p>
            <a:pPr indent="-285750" lvl="0" marL="457200" rtl="0" algn="l">
              <a:spcBef>
                <a:spcPts val="0"/>
              </a:spcBef>
              <a:spcAft>
                <a:spcPts val="0"/>
              </a:spcAft>
              <a:buSzPts val="900"/>
              <a:buChar char="●"/>
            </a:pPr>
            <a:r>
              <a:rPr lang="en"/>
              <a:t>Gray or white backgrounds</a:t>
            </a:r>
            <a:endParaRPr/>
          </a:p>
          <a:p>
            <a:pPr indent="-285750" lvl="0" marL="457200" rtl="0" algn="l">
              <a:spcBef>
                <a:spcPts val="0"/>
              </a:spcBef>
              <a:spcAft>
                <a:spcPts val="0"/>
              </a:spcAft>
              <a:buSzPts val="900"/>
              <a:buChar char="●"/>
            </a:pPr>
            <a:r>
              <a:rPr lang="en"/>
              <a:t>Larger sizes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Solid Variations</a:t>
            </a:r>
            <a:endParaRPr/>
          </a:p>
        </p:txBody>
      </p:sp>
      <p:sp>
        <p:nvSpPr>
          <p:cNvPr id="171" name="Google Shape;171;p32"/>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Use the solid variation of the logo at small sizes where the legibility of the full-color logo would be compromised or on top of a color or photo background. </a:t>
            </a:r>
            <a:endParaRPr/>
          </a:p>
        </p:txBody>
      </p:sp>
      <p:sp>
        <p:nvSpPr>
          <p:cNvPr id="172" name="Google Shape;172;p32"/>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rotWithShape="1">
          <a:blip r:embed="rId3">
            <a:alphaModFix/>
          </a:blip>
          <a:srcRect b="0" l="0" r="0" t="0"/>
          <a:stretch/>
        </p:blipFill>
        <p:spPr>
          <a:xfrm>
            <a:off x="1516875" y="743875"/>
            <a:ext cx="3142246" cy="1005875"/>
          </a:xfrm>
          <a:prstGeom prst="rect">
            <a:avLst/>
          </a:prstGeom>
          <a:noFill/>
          <a:ln cap="flat" cmpd="sng" w="9525">
            <a:solidFill>
              <a:srgbClr val="022624"/>
            </a:solidFill>
            <a:prstDash val="solid"/>
            <a:round/>
            <a:headEnd len="sm" w="sm" type="none"/>
            <a:tailEnd len="sm" w="sm" type="none"/>
          </a:ln>
        </p:spPr>
      </p:pic>
      <p:pic>
        <p:nvPicPr>
          <p:cNvPr id="174" name="Google Shape;174;p32"/>
          <p:cNvPicPr preferRelativeResize="0"/>
          <p:nvPr/>
        </p:nvPicPr>
        <p:blipFill rotWithShape="1">
          <a:blip r:embed="rId4">
            <a:alphaModFix/>
          </a:blip>
          <a:srcRect b="0" l="0" r="0" t="0"/>
          <a:stretch/>
        </p:blipFill>
        <p:spPr>
          <a:xfrm>
            <a:off x="4991154" y="743875"/>
            <a:ext cx="3142246" cy="1005875"/>
          </a:xfrm>
          <a:prstGeom prst="rect">
            <a:avLst/>
          </a:prstGeom>
          <a:noFill/>
          <a:ln>
            <a:noFill/>
          </a:ln>
        </p:spPr>
      </p:pic>
      <p:pic>
        <p:nvPicPr>
          <p:cNvPr id="175" name="Google Shape;175;p32"/>
          <p:cNvPicPr preferRelativeResize="0"/>
          <p:nvPr/>
        </p:nvPicPr>
        <p:blipFill rotWithShape="1">
          <a:blip r:embed="rId5">
            <a:alphaModFix/>
          </a:blip>
          <a:srcRect b="0" l="149" r="149" t="0"/>
          <a:stretch/>
        </p:blipFill>
        <p:spPr>
          <a:xfrm>
            <a:off x="1516875" y="2111136"/>
            <a:ext cx="3142246" cy="1005874"/>
          </a:xfrm>
          <a:prstGeom prst="rect">
            <a:avLst/>
          </a:prstGeom>
          <a:noFill/>
          <a:ln>
            <a:noFill/>
          </a:ln>
        </p:spPr>
      </p:pic>
      <p:pic>
        <p:nvPicPr>
          <p:cNvPr id="176" name="Google Shape;176;p32"/>
          <p:cNvPicPr preferRelativeResize="0"/>
          <p:nvPr/>
        </p:nvPicPr>
        <p:blipFill rotWithShape="1">
          <a:blip r:embed="rId6">
            <a:alphaModFix/>
          </a:blip>
          <a:srcRect b="0" l="149" r="149" t="0"/>
          <a:stretch/>
        </p:blipFill>
        <p:spPr>
          <a:xfrm>
            <a:off x="4991154" y="2111136"/>
            <a:ext cx="3142246" cy="1005874"/>
          </a:xfrm>
          <a:prstGeom prst="rect">
            <a:avLst/>
          </a:prstGeom>
          <a:noFill/>
          <a:ln>
            <a:noFill/>
          </a:ln>
        </p:spPr>
      </p:pic>
      <p:sp>
        <p:nvSpPr>
          <p:cNvPr id="177" name="Google Shape;177;p32"/>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sp>
        <p:nvSpPr>
          <p:cNvPr id="178" name="Google Shape;178;p32"/>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a:t>
            </a:r>
            <a:endParaRPr b="1"/>
          </a:p>
          <a:p>
            <a:pPr indent="-285750" lvl="0" marL="457200" rtl="0" algn="l">
              <a:spcBef>
                <a:spcPts val="0"/>
              </a:spcBef>
              <a:spcAft>
                <a:spcPts val="0"/>
              </a:spcAft>
              <a:buSzPts val="900"/>
              <a:buChar char="●"/>
            </a:pPr>
            <a:r>
              <a:rPr lang="en"/>
              <a:t>Black or dark backgrounds</a:t>
            </a:r>
            <a:endParaRPr/>
          </a:p>
          <a:p>
            <a:pPr indent="-285750" lvl="0" marL="457200" rtl="0" algn="l">
              <a:spcBef>
                <a:spcPts val="0"/>
              </a:spcBef>
              <a:spcAft>
                <a:spcPts val="0"/>
              </a:spcAft>
              <a:buSzPts val="900"/>
              <a:buChar char="●"/>
            </a:pPr>
            <a:r>
              <a:rPr lang="en"/>
              <a:t>Color backgrounds</a:t>
            </a:r>
            <a:endParaRPr/>
          </a:p>
          <a:p>
            <a:pPr indent="-285750" lvl="0" marL="457200" rtl="0" algn="l">
              <a:spcBef>
                <a:spcPts val="0"/>
              </a:spcBef>
              <a:spcAft>
                <a:spcPts val="0"/>
              </a:spcAft>
              <a:buSzPts val="900"/>
              <a:buChar char="●"/>
            </a:pPr>
            <a:r>
              <a:rPr lang="en"/>
              <a:t>Photo backgrounds</a:t>
            </a:r>
            <a:endParaRPr/>
          </a:p>
          <a:p>
            <a:pPr indent="-285750" lvl="0" marL="457200" rtl="0" algn="l">
              <a:spcBef>
                <a:spcPts val="0"/>
              </a:spcBef>
              <a:spcAft>
                <a:spcPts val="0"/>
              </a:spcAft>
              <a:buSzPts val="900"/>
              <a:buChar char="●"/>
            </a:pPr>
            <a:r>
              <a:rPr lang="en"/>
              <a:t>Small sizes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Grayscale Variations</a:t>
            </a:r>
            <a:endParaRPr/>
          </a:p>
        </p:txBody>
      </p:sp>
      <p:sp>
        <p:nvSpPr>
          <p:cNvPr id="184" name="Google Shape;184;p33"/>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When printing in black and white, or any other instance where the logo needs to be grayscale, be sure to use the grayscale version of the logo.</a:t>
            </a:r>
            <a:endParaRPr/>
          </a:p>
        </p:txBody>
      </p:sp>
      <p:sp>
        <p:nvSpPr>
          <p:cNvPr id="185" name="Google Shape;185;p33"/>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6" name="Google Shape;186;p33"/>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a:t>
            </a:r>
            <a:endParaRPr b="1"/>
          </a:p>
          <a:p>
            <a:pPr indent="-285750" lvl="0" marL="457200" rtl="0" algn="l">
              <a:lnSpc>
                <a:spcPct val="100000"/>
              </a:lnSpc>
              <a:spcBef>
                <a:spcPts val="0"/>
              </a:spcBef>
              <a:spcAft>
                <a:spcPts val="0"/>
              </a:spcAft>
              <a:buSzPts val="900"/>
              <a:buChar char="●"/>
            </a:pPr>
            <a:r>
              <a:rPr lang="en"/>
              <a:t>Printing in grayscale</a:t>
            </a:r>
            <a:endParaRPr/>
          </a:p>
        </p:txBody>
      </p:sp>
      <p:pic>
        <p:nvPicPr>
          <p:cNvPr id="187" name="Google Shape;187;p33"/>
          <p:cNvPicPr preferRelativeResize="0"/>
          <p:nvPr/>
        </p:nvPicPr>
        <p:blipFill rotWithShape="1">
          <a:blip r:embed="rId3">
            <a:alphaModFix/>
          </a:blip>
          <a:srcRect b="0" l="149" r="149" t="0"/>
          <a:stretch/>
        </p:blipFill>
        <p:spPr>
          <a:xfrm>
            <a:off x="3000875" y="1435650"/>
            <a:ext cx="3142246" cy="1005874"/>
          </a:xfrm>
          <a:prstGeom prst="rect">
            <a:avLst/>
          </a:prstGeom>
          <a:noFill/>
          <a:ln>
            <a:noFill/>
          </a:ln>
        </p:spPr>
      </p:pic>
      <p:sp>
        <p:nvSpPr>
          <p:cNvPr id="188" name="Google Shape;188;p33"/>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Logo Clear Space &amp; Minimum Sizing</a:t>
            </a:r>
            <a:endParaRPr/>
          </a:p>
        </p:txBody>
      </p:sp>
      <p:sp>
        <p:nvSpPr>
          <p:cNvPr id="194" name="Google Shape;194;p34"/>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a:t>Clear Space:</a:t>
            </a:r>
            <a:r>
              <a:rPr lang="en"/>
              <a:t> The SiMa.ai logo should be surrounded by generous white space to keep it clear and uncluttered. The white space is defined by the width of 1 squares from the logo. This is the minimum space that should remain clear of other elements.</a:t>
            </a:r>
            <a:endParaRPr/>
          </a:p>
        </p:txBody>
      </p:sp>
      <p:sp>
        <p:nvSpPr>
          <p:cNvPr id="195" name="Google Shape;195;p34"/>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6" name="Google Shape;196;p34"/>
          <p:cNvSpPr txBox="1"/>
          <p:nvPr>
            <p:ph idx="2" type="body"/>
          </p:nvPr>
        </p:nvSpPr>
        <p:spPr>
          <a:xfrm>
            <a:off x="5998574"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a:t>Minimum Sizing: </a:t>
            </a:r>
            <a:r>
              <a:rPr lang="en"/>
              <a:t>To maintain legibility, the wordmark should not appear smaller than 80px wide in digital formats or 1.25 inches for print.</a:t>
            </a:r>
            <a:endParaRPr/>
          </a:p>
        </p:txBody>
      </p:sp>
      <p:pic>
        <p:nvPicPr>
          <p:cNvPr id="197" name="Google Shape;197;p34"/>
          <p:cNvPicPr preferRelativeResize="0"/>
          <p:nvPr/>
        </p:nvPicPr>
        <p:blipFill rotWithShape="1">
          <a:blip r:embed="rId3">
            <a:alphaModFix/>
          </a:blip>
          <a:srcRect b="119" l="0" r="0" t="119"/>
          <a:stretch/>
        </p:blipFill>
        <p:spPr>
          <a:xfrm>
            <a:off x="997800" y="1094850"/>
            <a:ext cx="4332899" cy="1476898"/>
          </a:xfrm>
          <a:prstGeom prst="rect">
            <a:avLst/>
          </a:prstGeom>
          <a:noFill/>
          <a:ln>
            <a:noFill/>
          </a:ln>
        </p:spPr>
      </p:pic>
      <p:sp>
        <p:nvSpPr>
          <p:cNvPr id="198" name="Google Shape;198;p34"/>
          <p:cNvSpPr txBox="1"/>
          <p:nvPr/>
        </p:nvSpPr>
        <p:spPr>
          <a:xfrm>
            <a:off x="6299625" y="1470875"/>
            <a:ext cx="20235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010F0E"/>
                </a:solidFill>
                <a:latin typeface="Roboto"/>
                <a:ea typeface="Roboto"/>
                <a:cs typeface="Roboto"/>
                <a:sym typeface="Roboto"/>
              </a:rPr>
              <a:t>1.25 INCH WIDE: MINIMUM PRINT SIZE</a:t>
            </a:r>
            <a:endParaRPr b="1" sz="800">
              <a:solidFill>
                <a:srgbClr val="010F0E"/>
              </a:solidFill>
              <a:latin typeface="Roboto"/>
              <a:ea typeface="Roboto"/>
              <a:cs typeface="Roboto"/>
              <a:sym typeface="Roboto"/>
            </a:endParaRPr>
          </a:p>
        </p:txBody>
      </p:sp>
      <p:sp>
        <p:nvSpPr>
          <p:cNvPr id="199" name="Google Shape;199;p34"/>
          <p:cNvSpPr txBox="1"/>
          <p:nvPr/>
        </p:nvSpPr>
        <p:spPr>
          <a:xfrm>
            <a:off x="6299625" y="2846275"/>
            <a:ext cx="20235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010F0E"/>
                </a:solidFill>
                <a:latin typeface="Roboto"/>
                <a:ea typeface="Roboto"/>
                <a:cs typeface="Roboto"/>
                <a:sym typeface="Roboto"/>
              </a:rPr>
              <a:t>80 PX WIDE: MINIMUM DIGITAL SIZE</a:t>
            </a:r>
            <a:endParaRPr b="1" sz="800">
              <a:solidFill>
                <a:srgbClr val="010F0E"/>
              </a:solidFill>
              <a:latin typeface="Roboto"/>
              <a:ea typeface="Roboto"/>
              <a:cs typeface="Roboto"/>
              <a:sym typeface="Roboto"/>
            </a:endParaRPr>
          </a:p>
        </p:txBody>
      </p:sp>
      <p:sp>
        <p:nvSpPr>
          <p:cNvPr id="200" name="Google Shape;200;p34"/>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pic>
        <p:nvPicPr>
          <p:cNvPr id="201" name="Google Shape;201;p34"/>
          <p:cNvPicPr preferRelativeResize="0"/>
          <p:nvPr/>
        </p:nvPicPr>
        <p:blipFill rotWithShape="1">
          <a:blip r:embed="rId4">
            <a:alphaModFix/>
          </a:blip>
          <a:srcRect b="0" l="0" r="0" t="0"/>
          <a:stretch/>
        </p:blipFill>
        <p:spPr>
          <a:xfrm>
            <a:off x="6907250" y="2571750"/>
            <a:ext cx="808224" cy="190500"/>
          </a:xfrm>
          <a:prstGeom prst="rect">
            <a:avLst/>
          </a:prstGeom>
          <a:noFill/>
          <a:ln>
            <a:noFill/>
          </a:ln>
        </p:spPr>
      </p:pic>
      <p:cxnSp>
        <p:nvCxnSpPr>
          <p:cNvPr id="202" name="Google Shape;202;p34"/>
          <p:cNvCxnSpPr/>
          <p:nvPr/>
        </p:nvCxnSpPr>
        <p:spPr>
          <a:xfrm>
            <a:off x="6921788" y="2846275"/>
            <a:ext cx="806100" cy="0"/>
          </a:xfrm>
          <a:prstGeom prst="straightConnector1">
            <a:avLst/>
          </a:prstGeom>
          <a:noFill/>
          <a:ln cap="flat" cmpd="sng" w="9525">
            <a:solidFill>
              <a:schemeClr val="dk2"/>
            </a:solidFill>
            <a:prstDash val="solid"/>
            <a:round/>
            <a:headEnd len="med" w="med" type="none"/>
            <a:tailEnd len="med" w="med" type="none"/>
          </a:ln>
        </p:spPr>
      </p:cxnSp>
      <p:pic>
        <p:nvPicPr>
          <p:cNvPr id="203" name="Google Shape;203;p34"/>
          <p:cNvPicPr preferRelativeResize="0"/>
          <p:nvPr/>
        </p:nvPicPr>
        <p:blipFill rotWithShape="1">
          <a:blip r:embed="rId4">
            <a:alphaModFix/>
          </a:blip>
          <a:srcRect b="3651" l="0" r="0" t="3661"/>
          <a:stretch/>
        </p:blipFill>
        <p:spPr>
          <a:xfrm>
            <a:off x="6829300" y="1118750"/>
            <a:ext cx="1002849" cy="219075"/>
          </a:xfrm>
          <a:prstGeom prst="rect">
            <a:avLst/>
          </a:prstGeom>
          <a:noFill/>
          <a:ln>
            <a:noFill/>
          </a:ln>
        </p:spPr>
      </p:pic>
      <p:cxnSp>
        <p:nvCxnSpPr>
          <p:cNvPr id="204" name="Google Shape;204;p34"/>
          <p:cNvCxnSpPr/>
          <p:nvPr/>
        </p:nvCxnSpPr>
        <p:spPr>
          <a:xfrm>
            <a:off x="6890825" y="1437350"/>
            <a:ext cx="879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ph type="title"/>
          </p:nvPr>
        </p:nvSpPr>
        <p:spPr>
          <a:xfrm>
            <a:off x="763440" y="3996175"/>
            <a:ext cx="1813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to avoid</a:t>
            </a:r>
            <a:endParaRPr/>
          </a:p>
        </p:txBody>
      </p:sp>
      <p:sp>
        <p:nvSpPr>
          <p:cNvPr id="210" name="Google Shape;210;p35"/>
          <p:cNvSpPr txBox="1"/>
          <p:nvPr>
            <p:ph idx="1" type="body"/>
          </p:nvPr>
        </p:nvSpPr>
        <p:spPr>
          <a:xfrm>
            <a:off x="2880300" y="3996175"/>
            <a:ext cx="2937300" cy="888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The SiMa.ai logo is the main signifier of the brand and should be handled with care. Never change the logo. It’s very happy as it is.</a:t>
            </a:r>
            <a:endParaRPr/>
          </a:p>
        </p:txBody>
      </p:sp>
      <p:sp>
        <p:nvSpPr>
          <p:cNvPr id="211" name="Google Shape;211;p35"/>
          <p:cNvSpPr txBox="1"/>
          <p:nvPr>
            <p:ph idx="12" type="sldNum"/>
          </p:nvPr>
        </p:nvSpPr>
        <p:spPr>
          <a:xfrm>
            <a:off x="26720" y="4568867"/>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2" name="Google Shape;212;p35"/>
          <p:cNvPicPr preferRelativeResize="0"/>
          <p:nvPr/>
        </p:nvPicPr>
        <p:blipFill rotWithShape="1">
          <a:blip r:embed="rId3">
            <a:alphaModFix/>
          </a:blip>
          <a:srcRect b="0" l="0" r="0" t="0"/>
          <a:stretch/>
        </p:blipFill>
        <p:spPr>
          <a:xfrm>
            <a:off x="1063875" y="451000"/>
            <a:ext cx="2232175" cy="1016350"/>
          </a:xfrm>
          <a:prstGeom prst="rect">
            <a:avLst/>
          </a:prstGeom>
          <a:noFill/>
          <a:ln>
            <a:noFill/>
          </a:ln>
        </p:spPr>
      </p:pic>
      <p:sp>
        <p:nvSpPr>
          <p:cNvPr id="213" name="Google Shape;213;p35"/>
          <p:cNvSpPr txBox="1"/>
          <p:nvPr/>
        </p:nvSpPr>
        <p:spPr>
          <a:xfrm>
            <a:off x="1273363"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Stretch the logo</a:t>
            </a:r>
            <a:endParaRPr b="1" sz="800">
              <a:latin typeface="Roboto"/>
              <a:ea typeface="Roboto"/>
              <a:cs typeface="Roboto"/>
              <a:sym typeface="Roboto"/>
            </a:endParaRPr>
          </a:p>
        </p:txBody>
      </p:sp>
      <p:pic>
        <p:nvPicPr>
          <p:cNvPr id="214" name="Google Shape;214;p35"/>
          <p:cNvPicPr preferRelativeResize="0"/>
          <p:nvPr/>
        </p:nvPicPr>
        <p:blipFill rotWithShape="1">
          <a:blip r:embed="rId4">
            <a:alphaModFix/>
          </a:blip>
          <a:srcRect b="0" l="0" r="0" t="0"/>
          <a:stretch/>
        </p:blipFill>
        <p:spPr>
          <a:xfrm>
            <a:off x="3749550" y="451000"/>
            <a:ext cx="2232175" cy="1016350"/>
          </a:xfrm>
          <a:prstGeom prst="rect">
            <a:avLst/>
          </a:prstGeom>
          <a:noFill/>
          <a:ln>
            <a:noFill/>
          </a:ln>
        </p:spPr>
      </p:pic>
      <p:sp>
        <p:nvSpPr>
          <p:cNvPr id="215" name="Google Shape;215;p35"/>
          <p:cNvSpPr txBox="1"/>
          <p:nvPr/>
        </p:nvSpPr>
        <p:spPr>
          <a:xfrm>
            <a:off x="3959038" y="14324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Add effects to the logo</a:t>
            </a:r>
            <a:endParaRPr b="1" sz="800">
              <a:latin typeface="Roboto"/>
              <a:ea typeface="Roboto"/>
              <a:cs typeface="Roboto"/>
              <a:sym typeface="Roboto"/>
            </a:endParaRPr>
          </a:p>
        </p:txBody>
      </p:sp>
      <p:pic>
        <p:nvPicPr>
          <p:cNvPr id="216" name="Google Shape;216;p35"/>
          <p:cNvPicPr preferRelativeResize="0"/>
          <p:nvPr/>
        </p:nvPicPr>
        <p:blipFill rotWithShape="1">
          <a:blip r:embed="rId5">
            <a:alphaModFix/>
          </a:blip>
          <a:srcRect b="0" l="0" r="0" t="0"/>
          <a:stretch/>
        </p:blipFill>
        <p:spPr>
          <a:xfrm>
            <a:off x="6435225" y="451000"/>
            <a:ext cx="2232175" cy="1016350"/>
          </a:xfrm>
          <a:prstGeom prst="rect">
            <a:avLst/>
          </a:prstGeom>
          <a:noFill/>
          <a:ln>
            <a:noFill/>
          </a:ln>
        </p:spPr>
      </p:pic>
      <p:sp>
        <p:nvSpPr>
          <p:cNvPr id="217" name="Google Shape;217;p35"/>
          <p:cNvSpPr txBox="1"/>
          <p:nvPr/>
        </p:nvSpPr>
        <p:spPr>
          <a:xfrm>
            <a:off x="6596863" y="1432406"/>
            <a:ext cx="19089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the solid version of the logo in any color but black or white</a:t>
            </a:r>
            <a:endParaRPr b="1" sz="800">
              <a:latin typeface="Roboto"/>
              <a:ea typeface="Roboto"/>
              <a:cs typeface="Roboto"/>
              <a:sym typeface="Roboto"/>
            </a:endParaRPr>
          </a:p>
        </p:txBody>
      </p:sp>
      <p:pic>
        <p:nvPicPr>
          <p:cNvPr id="218" name="Google Shape;218;p35"/>
          <p:cNvPicPr preferRelativeResize="0"/>
          <p:nvPr/>
        </p:nvPicPr>
        <p:blipFill rotWithShape="1">
          <a:blip r:embed="rId6">
            <a:alphaModFix/>
          </a:blip>
          <a:srcRect b="0" l="0" r="0" t="0"/>
          <a:stretch/>
        </p:blipFill>
        <p:spPr>
          <a:xfrm>
            <a:off x="1063875" y="2062400"/>
            <a:ext cx="2232175" cy="1016350"/>
          </a:xfrm>
          <a:prstGeom prst="rect">
            <a:avLst/>
          </a:prstGeom>
          <a:noFill/>
          <a:ln>
            <a:noFill/>
          </a:ln>
        </p:spPr>
      </p:pic>
      <p:sp>
        <p:nvSpPr>
          <p:cNvPr id="219" name="Google Shape;219;p35"/>
          <p:cNvSpPr txBox="1"/>
          <p:nvPr/>
        </p:nvSpPr>
        <p:spPr>
          <a:xfrm>
            <a:off x="1273363" y="30438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the logo on a busy background</a:t>
            </a:r>
            <a:endParaRPr b="1" sz="800">
              <a:latin typeface="Roboto"/>
              <a:ea typeface="Roboto"/>
              <a:cs typeface="Roboto"/>
              <a:sym typeface="Roboto"/>
            </a:endParaRPr>
          </a:p>
        </p:txBody>
      </p:sp>
      <p:pic>
        <p:nvPicPr>
          <p:cNvPr id="220" name="Google Shape;220;p35"/>
          <p:cNvPicPr preferRelativeResize="0"/>
          <p:nvPr/>
        </p:nvPicPr>
        <p:blipFill rotWithShape="1">
          <a:blip r:embed="rId7">
            <a:alphaModFix/>
          </a:blip>
          <a:srcRect b="0" l="0" r="0" t="0"/>
          <a:stretch/>
        </p:blipFill>
        <p:spPr>
          <a:xfrm>
            <a:off x="3749550" y="2062400"/>
            <a:ext cx="2232175" cy="1016350"/>
          </a:xfrm>
          <a:prstGeom prst="rect">
            <a:avLst/>
          </a:prstGeom>
          <a:noFill/>
          <a:ln>
            <a:noFill/>
          </a:ln>
        </p:spPr>
      </p:pic>
      <p:sp>
        <p:nvSpPr>
          <p:cNvPr id="221" name="Google Shape;221;p35"/>
          <p:cNvSpPr txBox="1"/>
          <p:nvPr/>
        </p:nvSpPr>
        <p:spPr>
          <a:xfrm>
            <a:off x="3959038" y="30438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unapproved color combinations</a:t>
            </a:r>
            <a:endParaRPr b="1" sz="800">
              <a:latin typeface="Roboto"/>
              <a:ea typeface="Roboto"/>
              <a:cs typeface="Roboto"/>
              <a:sym typeface="Roboto"/>
            </a:endParaRPr>
          </a:p>
        </p:txBody>
      </p:sp>
      <p:sp>
        <p:nvSpPr>
          <p:cNvPr id="222" name="Google Shape;222;p35"/>
          <p:cNvSpPr txBox="1"/>
          <p:nvPr/>
        </p:nvSpPr>
        <p:spPr>
          <a:xfrm rot="5400000">
            <a:off x="-470550" y="3130475"/>
            <a:ext cx="1467000" cy="5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IBM Plex Sans"/>
                <a:ea typeface="IBM Plex Sans"/>
                <a:cs typeface="IBM Plex Sans"/>
                <a:sym typeface="IBM Plex Sans"/>
              </a:rPr>
              <a:t>Logo</a:t>
            </a:r>
            <a:endParaRPr sz="800">
              <a:latin typeface="IBM Plex Sans"/>
              <a:ea typeface="IBM Plex Sans"/>
              <a:cs typeface="IBM Plex Sans"/>
              <a:sym typeface="IBM Plex Sans"/>
            </a:endParaRPr>
          </a:p>
        </p:txBody>
      </p:sp>
      <p:pic>
        <p:nvPicPr>
          <p:cNvPr id="223" name="Google Shape;223;p35"/>
          <p:cNvPicPr preferRelativeResize="0"/>
          <p:nvPr/>
        </p:nvPicPr>
        <p:blipFill rotWithShape="1">
          <a:blip r:embed="rId8">
            <a:alphaModFix/>
          </a:blip>
          <a:srcRect b="39" l="0" r="0" t="49"/>
          <a:stretch/>
        </p:blipFill>
        <p:spPr>
          <a:xfrm>
            <a:off x="6435225" y="2062400"/>
            <a:ext cx="2232175" cy="1016350"/>
          </a:xfrm>
          <a:prstGeom prst="rect">
            <a:avLst/>
          </a:prstGeom>
          <a:noFill/>
          <a:ln>
            <a:noFill/>
          </a:ln>
        </p:spPr>
      </p:pic>
      <p:sp>
        <p:nvSpPr>
          <p:cNvPr id="224" name="Google Shape;224;p35"/>
          <p:cNvSpPr txBox="1"/>
          <p:nvPr/>
        </p:nvSpPr>
        <p:spPr>
          <a:xfrm>
            <a:off x="6644713" y="3043806"/>
            <a:ext cx="1813200" cy="3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latin typeface="Roboto"/>
                <a:ea typeface="Roboto"/>
                <a:cs typeface="Roboto"/>
                <a:sym typeface="Roboto"/>
              </a:rPr>
              <a:t>DO NOT: Use the full color logo on black or any colored background.</a:t>
            </a:r>
            <a:endParaRPr b="1" sz="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